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60" r:id="rId6"/>
    <p:sldId id="265" r:id="rId7"/>
    <p:sldId id="264" r:id="rId8"/>
    <p:sldId id="266" r:id="rId9"/>
    <p:sldId id="267" r:id="rId10"/>
    <p:sldId id="261" r:id="rId11"/>
    <p:sldId id="262" r:id="rId12"/>
    <p:sldId id="258" r:id="rId13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B4D0"/>
    <a:srgbClr val="189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814"/>
  </p:normalViewPr>
  <p:slideViewPr>
    <p:cSldViewPr snapToGrid="0" snapToObjects="1">
      <p:cViewPr>
        <p:scale>
          <a:sx n="75" d="100"/>
          <a:sy n="75" d="100"/>
        </p:scale>
        <p:origin x="9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479-4109-BBA5-4C31B17BF32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 С высшим образованием - 89%</c:v>
                </c:pt>
                <c:pt idx="1">
                  <c:v>Со средне - специальным -11%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79-4109-BBA5-4C31B17BF32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9.3300675989336251E-2"/>
          <c:y val="2.2318656522319829E-2"/>
          <c:w val="0.47294000097264655"/>
          <c:h val="0.166732080051924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2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0193730695252"/>
          <c:y val="0.13602743904054174"/>
          <c:w val="0.89329806269304746"/>
          <c:h val="0.67572761969199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грамоты                                                                  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3D-4CBE-80CE-30F8CAC0923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отличник образования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3D-4CBE-80CE-30F8CAC0923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113D-4CBE-80CE-30F8CAC09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07842920"/>
        <c:axId val="707841608"/>
      </c:barChart>
      <c:catAx>
        <c:axId val="70784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7841608"/>
        <c:crosses val="autoZero"/>
        <c:auto val="1"/>
        <c:lblAlgn val="ctr"/>
        <c:lblOffset val="100"/>
        <c:noMultiLvlLbl val="0"/>
      </c:catAx>
      <c:valAx>
        <c:axId val="707841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7842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6028218958398708"/>
          <c:y val="0.37302064815046065"/>
          <c:w val="0.28209206771354717"/>
          <c:h val="0.48761209358153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ellow car running on the street between the building during daytime">
            <a:extLst>
              <a:ext uri="{FF2B5EF4-FFF2-40B4-BE49-F238E27FC236}">
                <a16:creationId xmlns:a16="http://schemas.microsoft.com/office/drawing/2014/main" id="{BC75E110-4330-6747-A9EE-0789092FBC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3" b="27444"/>
          <a:stretch/>
        </p:blipFill>
        <p:spPr bwMode="auto">
          <a:xfrm>
            <a:off x="4762" y="0"/>
            <a:ext cx="8377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2AD79E-7741-BD42-AE6E-399E0C1352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E2639E-BBD6-934C-BBF1-A848C01E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5157" y="231713"/>
            <a:ext cx="6119751" cy="2387600"/>
          </a:xfrm>
        </p:spPr>
        <p:txBody>
          <a:bodyPr anchor="b"/>
          <a:lstStyle>
            <a:lvl1pPr algn="r">
              <a:defRPr sz="6000">
                <a:solidFill>
                  <a:srgbClr val="1893D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E04A8-07C3-594B-A45C-88AAF8369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5157" y="2711388"/>
            <a:ext cx="6119751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37B4D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7229A-128E-0F41-A8D9-724494EDA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EB6-0928-5444-A665-E3FD69DF860D}" type="datetimeFigureOut">
              <a:rPr lang="en-UA" smtClean="0"/>
              <a:t>04/14/2023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50EB5-6633-7241-A73A-2EF298C74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A81B8-7219-0A46-BA76-45955B23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9091-B073-784A-B86C-0EE1E1CBD60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5666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42FE5-507F-5E47-86F5-1121FA58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F2AAC-284E-1E43-AD92-C71CF3053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8D9C9-BC2C-9F4B-82B7-327C6694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EB6-0928-5444-A665-E3FD69DF860D}" type="datetimeFigureOut">
              <a:rPr lang="en-UA" smtClean="0"/>
              <a:t>04/14/2023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B0946-9A0A-514A-9456-1419BB26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C110B-CF89-B346-BDB9-AA8A5CFC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9091-B073-784A-B86C-0EE1E1CBD60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5190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6A0752-C3A7-5E42-A4CC-9561F98D0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645FC-B888-6C4E-890B-1DD066739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20673-FCD8-7B44-81EE-6FF968B5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EB6-0928-5444-A665-E3FD69DF860D}" type="datetimeFigureOut">
              <a:rPr lang="en-UA" smtClean="0"/>
              <a:t>04/14/2023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B09F3-1F19-2E48-812C-FD3ECDA9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D9C79-979D-9B46-A451-459D8DDD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9091-B073-784A-B86C-0EE1E1CBD60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4470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EBD1B-8034-0843-BA93-416549D1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67A17-A7BC-DE4D-9B36-315CC3773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29467-5A16-B145-A60F-702DBC20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EB6-0928-5444-A665-E3FD69DF860D}" type="datetimeFigureOut">
              <a:rPr lang="en-UA" smtClean="0"/>
              <a:t>04/14/2023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B5F77-1DF8-F94C-917D-D1DF87A2C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8AA61-A119-3746-9A94-58653D23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9091-B073-784A-B86C-0EE1E1CBD60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103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8C16-65E4-4141-B617-A0657BDE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EBBCC-866C-E348-8228-6D037F552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FCBD3-3A29-8148-BD56-F6F6F094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EB6-0928-5444-A665-E3FD69DF860D}" type="datetimeFigureOut">
              <a:rPr lang="en-UA" smtClean="0"/>
              <a:t>04/14/2023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4547B-EAF5-0C45-9AD7-EEA34826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05324-4BF0-5440-AF67-2EA50BC9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9091-B073-784A-B86C-0EE1E1CBD60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8776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C330-1871-7A46-82BC-2A469E4C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2F364-2AD6-2F45-982F-622FB74BA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01BFA-AB0B-3448-BF96-AC7ACB88D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4747E-D51F-EF4D-8985-7AEDF671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EB6-0928-5444-A665-E3FD69DF860D}" type="datetimeFigureOut">
              <a:rPr lang="en-UA" smtClean="0"/>
              <a:t>04/14/2023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0115-92CB-9C48-8A37-6AE1BB271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DB9EB-ABF0-8343-AAB0-0363E3E6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9091-B073-784A-B86C-0EE1E1CBD60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9100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0A95-08F0-0A4D-B189-15AFDD50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5A8BF-92B5-A946-AE7F-0AD42ED9A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2C4A7-E020-D647-A005-F40B4561E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F75D05-99F5-8342-8687-89A10C405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8E783-12B1-0F46-8B17-D364E1F42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7F1F63-2F46-5642-9AAB-7B493464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EB6-0928-5444-A665-E3FD69DF860D}" type="datetimeFigureOut">
              <a:rPr lang="en-UA" smtClean="0"/>
              <a:t>04/14/2023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14ABC8-2762-F64F-9A24-0556EA69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B86F8-6CDB-1B4F-BD33-6E72C603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9091-B073-784A-B86C-0EE1E1CBD60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95269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C2C7-B9B0-7848-84A7-FEBB7786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23827-6148-ED49-9681-9CCA0C93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EB6-0928-5444-A665-E3FD69DF860D}" type="datetimeFigureOut">
              <a:rPr lang="en-UA" smtClean="0"/>
              <a:t>04/14/2023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42C9A-9BDD-814E-A9C5-A4CFEC08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05F13-A042-7D4E-B51F-7562E81C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9091-B073-784A-B86C-0EE1E1CBD60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7457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0C2D8-7314-B440-BDD8-19C640E1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EB6-0928-5444-A665-E3FD69DF860D}" type="datetimeFigureOut">
              <a:rPr lang="en-UA" smtClean="0"/>
              <a:t>04/14/2023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17752-02E7-EF4A-AF17-7C248E28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E8BE7-E967-074A-BEF6-A215E16F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9091-B073-784A-B86C-0EE1E1CBD60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1073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38DD8-2569-CA4E-8194-A843E319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F89BA-B24E-E048-A605-CF50D3B5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5A897-F7CB-CC48-9A7E-FA4B8F670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48F1D-5CAD-3D42-A1B3-534F137D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EB6-0928-5444-A665-E3FD69DF860D}" type="datetimeFigureOut">
              <a:rPr lang="en-UA" smtClean="0"/>
              <a:t>04/14/2023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9330F-AB32-464F-9542-EE5D5306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0814F-F3BC-B04F-BEE4-0BFE0661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9091-B073-784A-B86C-0EE1E1CBD60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74843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E7A8B-23B4-E849-84F0-7AE31AA3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7254E2-6E4D-8A4E-8CD0-D48A39777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6DD0D-F16B-C347-AE6D-147E097A6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3FF70-C377-4A4B-855B-884A3F02D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B3EB6-0928-5444-A665-E3FD69DF860D}" type="datetimeFigureOut">
              <a:rPr lang="en-UA" smtClean="0"/>
              <a:t>04/14/2023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5FCF8-4ADE-4B45-8D1B-F5B58CBD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07E32-B8D7-7945-B5C4-0E51DF80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9091-B073-784A-B86C-0EE1E1CBD60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5708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FB4514-A69F-7544-B195-08973C4980E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83AE3-667D-5147-B80E-D3DABF75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6C6FB-62A6-3047-A9C4-1BD3540EF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F2BFD-7E72-A447-B686-61BD421C8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3EB6-0928-5444-A665-E3FD69DF860D}" type="datetimeFigureOut">
              <a:rPr lang="en-UA" smtClean="0"/>
              <a:t>04/14/2023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77353-AC51-8042-BFED-DD847C177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E1E81-E0CD-0545-882C-74FA0C64F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B9091-B073-784A-B86C-0EE1E1CBD60C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886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powerpointbase@gmail.com" TargetMode="External"/><Relationship Id="rId13" Type="http://schemas.openxmlformats.org/officeDocument/2006/relationships/hyperlink" Target="https://vk.com/club79040830" TargetMode="External"/><Relationship Id="rId3" Type="http://schemas.openxmlformats.org/officeDocument/2006/relationships/hyperlink" Target="http://powerpointbase.com/" TargetMode="External"/><Relationship Id="rId7" Type="http://schemas.openxmlformats.org/officeDocument/2006/relationships/hyperlink" Target="http://powerpointbase.com/certificates/" TargetMode="External"/><Relationship Id="rId12" Type="http://schemas.openxmlformats.org/officeDocument/2006/relationships/hyperlink" Target="https://www.facebook.com/powerpointfree/" TargetMode="External"/><Relationship Id="rId17" Type="http://schemas.openxmlformats.org/officeDocument/2006/relationships/hyperlink" Target="https://t.me/powerpointhub" TargetMode="External"/><Relationship Id="rId2" Type="http://schemas.openxmlformats.org/officeDocument/2006/relationships/image" Target="../media/image9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werpointbase.com/diagrams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powerpointbase.com/wordtemplates/" TargetMode="External"/><Relationship Id="rId15" Type="http://schemas.openxmlformats.org/officeDocument/2006/relationships/hyperlink" Target="http://powerpointbase.com/offer.html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powerpointbase.com/premium/" TargetMode="External"/><Relationship Id="rId9" Type="http://schemas.openxmlformats.org/officeDocument/2006/relationships/image" Target="../media/image10.png"/><Relationship Id="rId14" Type="http://schemas.openxmlformats.org/officeDocument/2006/relationships/hyperlink" Target="https://www.youtube.com/channel/UC3Kc-8AJVMloXo2YQbmAOq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9DC993-74D5-43D1-AE24-5E6BBFD08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6" t="5342" r="7721" b="5551"/>
          <a:stretch/>
        </p:blipFill>
        <p:spPr>
          <a:xfrm>
            <a:off x="92598" y="34016"/>
            <a:ext cx="7743463" cy="6823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0449E9-3280-5843-935E-A95F506CAA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0" y="-427460"/>
            <a:ext cx="4191000" cy="385646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Palatino Linotype" panose="02040502050505030304" pitchFamily="18" charset="0"/>
                <a:ea typeface="Segoe UI Black" panose="020B0A02040204020203" pitchFamily="34" charset="0"/>
              </a:rPr>
              <a:t>СРЕДНЯЯ ОБЩЕОБРАЗОВА-ТЕЛЬНАЯ ШКОЛА-</a:t>
            </a:r>
            <a:br>
              <a:rPr lang="ru-RU" sz="3200" dirty="0">
                <a:latin typeface="Palatino Linotype" panose="02040502050505030304" pitchFamily="18" charset="0"/>
                <a:ea typeface="Segoe UI Black" panose="020B0A02040204020203" pitchFamily="34" charset="0"/>
              </a:rPr>
            </a:br>
            <a:r>
              <a:rPr lang="ru-RU" sz="3200" dirty="0">
                <a:latin typeface="Palatino Linotype" panose="02040502050505030304" pitchFamily="18" charset="0"/>
                <a:ea typeface="Segoe UI Black" panose="020B0A02040204020203" pitchFamily="34" charset="0"/>
              </a:rPr>
              <a:t>ГИМНАЗИЯ </a:t>
            </a:r>
            <a:br>
              <a:rPr lang="ru-RU" sz="3200" dirty="0">
                <a:latin typeface="Palatino Linotype" panose="02040502050505030304" pitchFamily="18" charset="0"/>
                <a:ea typeface="Segoe UI Black" panose="020B0A02040204020203" pitchFamily="34" charset="0"/>
              </a:rPr>
            </a:br>
            <a:r>
              <a:rPr lang="ru-RU" sz="3200" dirty="0">
                <a:latin typeface="Palatino Linotype" panose="02040502050505030304" pitchFamily="18" charset="0"/>
                <a:ea typeface="Segoe UI Black" panose="020B0A02040204020203" pitchFamily="34" charset="0"/>
              </a:rPr>
              <a:t>№28 им. </a:t>
            </a:r>
            <a:br>
              <a:rPr lang="ru-RU" sz="3200" dirty="0">
                <a:latin typeface="Palatino Linotype" panose="02040502050505030304" pitchFamily="18" charset="0"/>
                <a:ea typeface="Segoe UI Black" panose="020B0A02040204020203" pitchFamily="34" charset="0"/>
              </a:rPr>
            </a:br>
            <a:r>
              <a:rPr lang="ru-RU" sz="3200" dirty="0">
                <a:latin typeface="Palatino Linotype" panose="02040502050505030304" pitchFamily="18" charset="0"/>
                <a:ea typeface="Segoe UI Black" panose="020B0A02040204020203" pitchFamily="34" charset="0"/>
              </a:rPr>
              <a:t>Ч. Айтматова</a:t>
            </a:r>
            <a:endParaRPr lang="en-UA" sz="3200" dirty="0">
              <a:latin typeface="Palatino Linotype" panose="02040502050505030304" pitchFamily="18" charset="0"/>
              <a:ea typeface="Segoe UI Black" panose="020B0A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D8ADA-747F-F749-8B1D-0D88CDE42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5780" y="4876800"/>
            <a:ext cx="3686922" cy="157734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Анализ работы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школы-гимназии №28</a:t>
            </a:r>
          </a:p>
          <a:p>
            <a:pPr algn="ctr"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им. </a:t>
            </a:r>
            <a:r>
              <a:rPr lang="ru-RU" dirty="0" err="1">
                <a:solidFill>
                  <a:schemeClr val="tx1"/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Ч.Айтматова</a:t>
            </a: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 г.                          </a:t>
            </a:r>
            <a:r>
              <a:rPr lang="ru-RU" dirty="0" err="1">
                <a:solidFill>
                  <a:schemeClr val="tx1"/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Кочкор</a:t>
            </a:r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 –</a:t>
            </a:r>
            <a:r>
              <a:rPr lang="ru-RU" dirty="0" err="1">
                <a:solidFill>
                  <a:schemeClr val="tx1"/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Ата</a:t>
            </a:r>
            <a:endParaRPr lang="ru-RU" dirty="0">
              <a:solidFill>
                <a:schemeClr val="tx1"/>
              </a:solidFill>
              <a:latin typeface="Palatino Linotype" panose="02040502050505030304" pitchFamily="18" charset="0"/>
              <a:ea typeface="Segoe UI Black" panose="020B0A02040204020203" pitchFamily="34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За 2022-2023 учебный год</a:t>
            </a:r>
            <a:endParaRPr lang="en-UA" dirty="0">
              <a:solidFill>
                <a:schemeClr val="tx1"/>
              </a:solidFill>
              <a:latin typeface="Palatino Linotype" panose="02040502050505030304" pitchFamily="18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/>
              <a:t>Slide title</a:t>
            </a:r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34253427-EFD1-6E43-AFAF-052371FB986E}"/>
              </a:ext>
            </a:extLst>
          </p:cNvPr>
          <p:cNvSpPr>
            <a:spLocks/>
          </p:cNvSpPr>
          <p:nvPr/>
        </p:nvSpPr>
        <p:spPr bwMode="auto">
          <a:xfrm>
            <a:off x="5481340" y="2205357"/>
            <a:ext cx="1199467" cy="1042233"/>
          </a:xfrm>
          <a:custGeom>
            <a:avLst/>
            <a:gdLst>
              <a:gd name="T0" fmla="*/ 0 w 267"/>
              <a:gd name="T1" fmla="*/ 232 h 232"/>
              <a:gd name="T2" fmla="*/ 135 w 267"/>
              <a:gd name="T3" fmla="*/ 0 h 232"/>
              <a:gd name="T4" fmla="*/ 267 w 267"/>
              <a:gd name="T5" fmla="*/ 232 h 232"/>
              <a:gd name="T6" fmla="*/ 0 w 267"/>
              <a:gd name="T7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32">
                <a:moveTo>
                  <a:pt x="0" y="232"/>
                </a:moveTo>
                <a:lnTo>
                  <a:pt x="135" y="0"/>
                </a:lnTo>
                <a:lnTo>
                  <a:pt x="267" y="232"/>
                </a:lnTo>
                <a:lnTo>
                  <a:pt x="0" y="232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Add title</a:t>
            </a:r>
            <a:endParaRPr lang="zh-CN" altLang="en-US" sz="14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F8B45CE9-9445-1140-997E-16D8262D8437}"/>
              </a:ext>
            </a:extLst>
          </p:cNvPr>
          <p:cNvSpPr>
            <a:spLocks/>
          </p:cNvSpPr>
          <p:nvPr/>
        </p:nvSpPr>
        <p:spPr bwMode="auto">
          <a:xfrm>
            <a:off x="5068039" y="3467719"/>
            <a:ext cx="2026066" cy="489671"/>
          </a:xfrm>
          <a:custGeom>
            <a:avLst/>
            <a:gdLst>
              <a:gd name="T0" fmla="*/ 0 w 451"/>
              <a:gd name="T1" fmla="*/ 109 h 109"/>
              <a:gd name="T2" fmla="*/ 64 w 451"/>
              <a:gd name="T3" fmla="*/ 0 h 109"/>
              <a:gd name="T4" fmla="*/ 387 w 451"/>
              <a:gd name="T5" fmla="*/ 0 h 109"/>
              <a:gd name="T6" fmla="*/ 451 w 451"/>
              <a:gd name="T7" fmla="*/ 109 h 109"/>
              <a:gd name="T8" fmla="*/ 0 w 451"/>
              <a:gd name="T9" fmla="*/ 10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1" h="109">
                <a:moveTo>
                  <a:pt x="0" y="109"/>
                </a:moveTo>
                <a:lnTo>
                  <a:pt x="64" y="0"/>
                </a:lnTo>
                <a:lnTo>
                  <a:pt x="387" y="0"/>
                </a:lnTo>
                <a:lnTo>
                  <a:pt x="451" y="109"/>
                </a:lnTo>
                <a:lnTo>
                  <a:pt x="0" y="109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Add title</a:t>
            </a:r>
            <a:endParaRPr lang="zh-CN" altLang="en-US" sz="16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0F9AA6C4-8DF3-3A40-AF39-6C9D57957940}"/>
              </a:ext>
            </a:extLst>
          </p:cNvPr>
          <p:cNvSpPr>
            <a:spLocks/>
          </p:cNvSpPr>
          <p:nvPr/>
        </p:nvSpPr>
        <p:spPr bwMode="auto">
          <a:xfrm>
            <a:off x="4663726" y="4182005"/>
            <a:ext cx="2843679" cy="485178"/>
          </a:xfrm>
          <a:custGeom>
            <a:avLst/>
            <a:gdLst>
              <a:gd name="T0" fmla="*/ 0 w 633"/>
              <a:gd name="T1" fmla="*/ 108 h 108"/>
              <a:gd name="T2" fmla="*/ 62 w 633"/>
              <a:gd name="T3" fmla="*/ 0 h 108"/>
              <a:gd name="T4" fmla="*/ 570 w 633"/>
              <a:gd name="T5" fmla="*/ 0 h 108"/>
              <a:gd name="T6" fmla="*/ 633 w 633"/>
              <a:gd name="T7" fmla="*/ 108 h 108"/>
              <a:gd name="T8" fmla="*/ 0 w 6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3" h="108">
                <a:moveTo>
                  <a:pt x="0" y="108"/>
                </a:moveTo>
                <a:lnTo>
                  <a:pt x="62" y="0"/>
                </a:lnTo>
                <a:lnTo>
                  <a:pt x="570" y="0"/>
                </a:lnTo>
                <a:lnTo>
                  <a:pt x="633" y="108"/>
                </a:lnTo>
                <a:lnTo>
                  <a:pt x="0" y="108"/>
                </a:lnTo>
                <a:close/>
              </a:path>
            </a:pathLst>
          </a:cu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Add title</a:t>
            </a:r>
            <a:endParaRPr lang="zh-CN" altLang="en-US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779E0FA4-476E-4748-828E-888EEF69081C}"/>
              </a:ext>
            </a:extLst>
          </p:cNvPr>
          <p:cNvSpPr>
            <a:spLocks/>
          </p:cNvSpPr>
          <p:nvPr/>
        </p:nvSpPr>
        <p:spPr bwMode="auto">
          <a:xfrm>
            <a:off x="4039283" y="4891802"/>
            <a:ext cx="4097053" cy="862538"/>
          </a:xfrm>
          <a:custGeom>
            <a:avLst/>
            <a:gdLst>
              <a:gd name="T0" fmla="*/ 0 w 912"/>
              <a:gd name="T1" fmla="*/ 192 h 192"/>
              <a:gd name="T2" fmla="*/ 111 w 912"/>
              <a:gd name="T3" fmla="*/ 0 h 192"/>
              <a:gd name="T4" fmla="*/ 801 w 912"/>
              <a:gd name="T5" fmla="*/ 0 h 192"/>
              <a:gd name="T6" fmla="*/ 912 w 912"/>
              <a:gd name="T7" fmla="*/ 192 h 192"/>
              <a:gd name="T8" fmla="*/ 0 w 912"/>
              <a:gd name="T9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2" h="192">
                <a:moveTo>
                  <a:pt x="0" y="192"/>
                </a:moveTo>
                <a:lnTo>
                  <a:pt x="111" y="0"/>
                </a:lnTo>
                <a:lnTo>
                  <a:pt x="801" y="0"/>
                </a:lnTo>
                <a:lnTo>
                  <a:pt x="912" y="192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Add title</a:t>
            </a:r>
            <a:endParaRPr lang="zh-CN" altLang="en-US" sz="2000" dirty="0">
              <a:solidFill>
                <a:schemeClr val="bg1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887C9421-1E38-E449-833B-544C7EC7AE5D}"/>
              </a:ext>
            </a:extLst>
          </p:cNvPr>
          <p:cNvSpPr>
            <a:spLocks/>
          </p:cNvSpPr>
          <p:nvPr/>
        </p:nvSpPr>
        <p:spPr bwMode="auto">
          <a:xfrm>
            <a:off x="5481339" y="3247589"/>
            <a:ext cx="1325254" cy="220128"/>
          </a:xfrm>
          <a:custGeom>
            <a:avLst/>
            <a:gdLst>
              <a:gd name="T0" fmla="*/ 0 w 295"/>
              <a:gd name="T1" fmla="*/ 0 h 49"/>
              <a:gd name="T2" fmla="*/ 206 w 295"/>
              <a:gd name="T3" fmla="*/ 0 h 49"/>
              <a:gd name="T4" fmla="*/ 295 w 295"/>
              <a:gd name="T5" fmla="*/ 49 h 49"/>
              <a:gd name="T6" fmla="*/ 90 w 295"/>
              <a:gd name="T7" fmla="*/ 49 h 49"/>
              <a:gd name="T8" fmla="*/ 0 w 295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5" h="49">
                <a:moveTo>
                  <a:pt x="0" y="0"/>
                </a:moveTo>
                <a:lnTo>
                  <a:pt x="206" y="0"/>
                </a:lnTo>
                <a:lnTo>
                  <a:pt x="295" y="49"/>
                </a:lnTo>
                <a:lnTo>
                  <a:pt x="90" y="4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4CE898C7-D520-A14C-9E71-37495CA9297B}"/>
              </a:ext>
            </a:extLst>
          </p:cNvPr>
          <p:cNvSpPr>
            <a:spLocks/>
          </p:cNvSpPr>
          <p:nvPr/>
        </p:nvSpPr>
        <p:spPr bwMode="auto">
          <a:xfrm>
            <a:off x="5068039" y="3957387"/>
            <a:ext cx="2156344" cy="224619"/>
          </a:xfrm>
          <a:custGeom>
            <a:avLst/>
            <a:gdLst>
              <a:gd name="T0" fmla="*/ 0 w 480"/>
              <a:gd name="T1" fmla="*/ 0 h 50"/>
              <a:gd name="T2" fmla="*/ 333 w 480"/>
              <a:gd name="T3" fmla="*/ 0 h 50"/>
              <a:gd name="T4" fmla="*/ 480 w 480"/>
              <a:gd name="T5" fmla="*/ 50 h 50"/>
              <a:gd name="T6" fmla="*/ 146 w 480"/>
              <a:gd name="T7" fmla="*/ 50 h 50"/>
              <a:gd name="T8" fmla="*/ 0 w 480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50">
                <a:moveTo>
                  <a:pt x="0" y="0"/>
                </a:moveTo>
                <a:lnTo>
                  <a:pt x="333" y="0"/>
                </a:lnTo>
                <a:lnTo>
                  <a:pt x="480" y="50"/>
                </a:lnTo>
                <a:lnTo>
                  <a:pt x="146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3F59445E-C967-5147-82EA-D8A1BC3C5D23}"/>
              </a:ext>
            </a:extLst>
          </p:cNvPr>
          <p:cNvSpPr>
            <a:spLocks/>
          </p:cNvSpPr>
          <p:nvPr/>
        </p:nvSpPr>
        <p:spPr bwMode="auto">
          <a:xfrm>
            <a:off x="4663726" y="4667184"/>
            <a:ext cx="2973957" cy="224619"/>
          </a:xfrm>
          <a:custGeom>
            <a:avLst/>
            <a:gdLst>
              <a:gd name="T0" fmla="*/ 0 w 662"/>
              <a:gd name="T1" fmla="*/ 0 h 50"/>
              <a:gd name="T2" fmla="*/ 461 w 662"/>
              <a:gd name="T3" fmla="*/ 0 h 50"/>
              <a:gd name="T4" fmla="*/ 662 w 662"/>
              <a:gd name="T5" fmla="*/ 50 h 50"/>
              <a:gd name="T6" fmla="*/ 201 w 662"/>
              <a:gd name="T7" fmla="*/ 50 h 50"/>
              <a:gd name="T8" fmla="*/ 0 w 662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50">
                <a:moveTo>
                  <a:pt x="0" y="0"/>
                </a:moveTo>
                <a:lnTo>
                  <a:pt x="461" y="0"/>
                </a:lnTo>
                <a:lnTo>
                  <a:pt x="662" y="50"/>
                </a:lnTo>
                <a:lnTo>
                  <a:pt x="201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2243457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1" name="Oval 14">
            <a:extLst>
              <a:ext uri="{FF2B5EF4-FFF2-40B4-BE49-F238E27FC236}">
                <a16:creationId xmlns:a16="http://schemas.microsoft.com/office/drawing/2014/main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3505819"/>
            <a:ext cx="489671" cy="480687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Oval 15">
            <a:extLst>
              <a:ext uri="{FF2B5EF4-FFF2-40B4-BE49-F238E27FC236}">
                <a16:creationId xmlns:a16="http://schemas.microsoft.com/office/drawing/2014/main" id="{A1891355-814D-E149-AF08-64582717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4759192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DFEB96DF-B4E8-0541-ADD6-82025D05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0782" y="2243457"/>
            <a:ext cx="485177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4" name="Oval 17">
            <a:extLst>
              <a:ext uri="{FF2B5EF4-FFF2-40B4-BE49-F238E27FC236}">
                <a16:creationId xmlns:a16="http://schemas.microsoft.com/office/drawing/2014/main" id="{BCB8FD3F-B1CF-7749-8430-D9634729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0782" y="3505819"/>
            <a:ext cx="485177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Oval 18">
            <a:extLst>
              <a:ext uri="{FF2B5EF4-FFF2-40B4-BE49-F238E27FC236}">
                <a16:creationId xmlns:a16="http://schemas.microsoft.com/office/drawing/2014/main" id="{A4FCA197-1756-F049-99EB-53058FA0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0782" y="4759192"/>
            <a:ext cx="485177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8FA6643D-C238-4042-A31E-C8A03241B00E}"/>
              </a:ext>
            </a:extLst>
          </p:cNvPr>
          <p:cNvSpPr>
            <a:spLocks noEditPoints="1"/>
          </p:cNvSpPr>
          <p:nvPr/>
        </p:nvSpPr>
        <p:spPr bwMode="auto">
          <a:xfrm>
            <a:off x="10601141" y="3583934"/>
            <a:ext cx="324456" cy="324454"/>
          </a:xfrm>
          <a:custGeom>
            <a:avLst/>
            <a:gdLst>
              <a:gd name="T0" fmla="*/ 0 w 140"/>
              <a:gd name="T1" fmla="*/ 70 h 140"/>
              <a:gd name="T2" fmla="*/ 140 w 140"/>
              <a:gd name="T3" fmla="*/ 70 h 140"/>
              <a:gd name="T4" fmla="*/ 70 w 140"/>
              <a:gd name="T5" fmla="*/ 130 h 140"/>
              <a:gd name="T6" fmla="*/ 70 w 140"/>
              <a:gd name="T7" fmla="*/ 10 h 140"/>
              <a:gd name="T8" fmla="*/ 70 w 140"/>
              <a:gd name="T9" fmla="*/ 130 h 140"/>
              <a:gd name="T10" fmla="*/ 97 w 140"/>
              <a:gd name="T11" fmla="*/ 48 h 140"/>
              <a:gd name="T12" fmla="*/ 90 w 140"/>
              <a:gd name="T13" fmla="*/ 58 h 140"/>
              <a:gd name="T14" fmla="*/ 70 w 140"/>
              <a:gd name="T15" fmla="*/ 15 h 140"/>
              <a:gd name="T16" fmla="*/ 70 w 140"/>
              <a:gd name="T17" fmla="*/ 125 h 140"/>
              <a:gd name="T18" fmla="*/ 70 w 140"/>
              <a:gd name="T19" fmla="*/ 15 h 140"/>
              <a:gd name="T20" fmla="*/ 70 w 140"/>
              <a:gd name="T21" fmla="*/ 16 h 140"/>
              <a:gd name="T22" fmla="*/ 72 w 140"/>
              <a:gd name="T23" fmla="*/ 26 h 140"/>
              <a:gd name="T24" fmla="*/ 68 w 140"/>
              <a:gd name="T25" fmla="*/ 26 h 140"/>
              <a:gd name="T26" fmla="*/ 79 w 140"/>
              <a:gd name="T27" fmla="*/ 45 h 140"/>
              <a:gd name="T28" fmla="*/ 73 w 140"/>
              <a:gd name="T29" fmla="*/ 45 h 140"/>
              <a:gd name="T30" fmla="*/ 67 w 140"/>
              <a:gd name="T31" fmla="*/ 49 h 140"/>
              <a:gd name="T32" fmla="*/ 76 w 140"/>
              <a:gd name="T33" fmla="*/ 40 h 140"/>
              <a:gd name="T34" fmla="*/ 84 w 140"/>
              <a:gd name="T35" fmla="*/ 48 h 140"/>
              <a:gd name="T36" fmla="*/ 80 w 140"/>
              <a:gd name="T37" fmla="*/ 55 h 140"/>
              <a:gd name="T38" fmla="*/ 73 w 140"/>
              <a:gd name="T39" fmla="*/ 60 h 140"/>
              <a:gd name="T40" fmla="*/ 84 w 140"/>
              <a:gd name="T41" fmla="*/ 61 h 140"/>
              <a:gd name="T42" fmla="*/ 67 w 140"/>
              <a:gd name="T43" fmla="*/ 65 h 140"/>
              <a:gd name="T44" fmla="*/ 72 w 140"/>
              <a:gd name="T45" fmla="*/ 55 h 140"/>
              <a:gd name="T46" fmla="*/ 79 w 140"/>
              <a:gd name="T47" fmla="*/ 50 h 140"/>
              <a:gd name="T48" fmla="*/ 79 w 140"/>
              <a:gd name="T49" fmla="*/ 45 h 140"/>
              <a:gd name="T50" fmla="*/ 44 w 140"/>
              <a:gd name="T51" fmla="*/ 37 h 140"/>
              <a:gd name="T52" fmla="*/ 57 w 140"/>
              <a:gd name="T53" fmla="*/ 54 h 140"/>
              <a:gd name="T54" fmla="*/ 36 w 140"/>
              <a:gd name="T55" fmla="*/ 43 h 140"/>
              <a:gd name="T56" fmla="*/ 26 w 140"/>
              <a:gd name="T57" fmla="*/ 72 h 140"/>
              <a:gd name="T58" fmla="*/ 17 w 140"/>
              <a:gd name="T59" fmla="*/ 70 h 140"/>
              <a:gd name="T60" fmla="*/ 26 w 140"/>
              <a:gd name="T61" fmla="*/ 68 h 140"/>
              <a:gd name="T62" fmla="*/ 26 w 140"/>
              <a:gd name="T63" fmla="*/ 72 h 140"/>
              <a:gd name="T64" fmla="*/ 70 w 140"/>
              <a:gd name="T65" fmla="*/ 124 h 140"/>
              <a:gd name="T66" fmla="*/ 68 w 140"/>
              <a:gd name="T67" fmla="*/ 114 h 140"/>
              <a:gd name="T68" fmla="*/ 72 w 140"/>
              <a:gd name="T69" fmla="*/ 114 h 140"/>
              <a:gd name="T70" fmla="*/ 70 w 140"/>
              <a:gd name="T71" fmla="*/ 107 h 140"/>
              <a:gd name="T72" fmla="*/ 31 w 140"/>
              <a:gd name="T73" fmla="*/ 56 h 140"/>
              <a:gd name="T74" fmla="*/ 49 w 140"/>
              <a:gd name="T75" fmla="*/ 61 h 140"/>
              <a:gd name="T76" fmla="*/ 49 w 140"/>
              <a:gd name="T77" fmla="*/ 68 h 140"/>
              <a:gd name="T78" fmla="*/ 73 w 140"/>
              <a:gd name="T79" fmla="*/ 90 h 140"/>
              <a:gd name="T80" fmla="*/ 70 w 140"/>
              <a:gd name="T81" fmla="*/ 107 h 140"/>
              <a:gd name="T82" fmla="*/ 75 w 140"/>
              <a:gd name="T83" fmla="*/ 89 h 140"/>
              <a:gd name="T84" fmla="*/ 83 w 140"/>
              <a:gd name="T85" fmla="*/ 83 h 140"/>
              <a:gd name="T86" fmla="*/ 96 w 140"/>
              <a:gd name="T87" fmla="*/ 99 h 140"/>
              <a:gd name="T88" fmla="*/ 104 w 140"/>
              <a:gd name="T89" fmla="*/ 62 h 140"/>
              <a:gd name="T90" fmla="*/ 101 w 140"/>
              <a:gd name="T91" fmla="*/ 66 h 140"/>
              <a:gd name="T92" fmla="*/ 97 w 140"/>
              <a:gd name="T93" fmla="*/ 62 h 140"/>
              <a:gd name="T94" fmla="*/ 86 w 140"/>
              <a:gd name="T95" fmla="*/ 57 h 140"/>
              <a:gd name="T96" fmla="*/ 101 w 140"/>
              <a:gd name="T97" fmla="*/ 40 h 140"/>
              <a:gd name="T98" fmla="*/ 104 w 140"/>
              <a:gd name="T99" fmla="*/ 58 h 140"/>
              <a:gd name="T100" fmla="*/ 122 w 140"/>
              <a:gd name="T101" fmla="*/ 72 h 140"/>
              <a:gd name="T102" fmla="*/ 112 w 140"/>
              <a:gd name="T103" fmla="*/ 70 h 140"/>
              <a:gd name="T104" fmla="*/ 122 w 140"/>
              <a:gd name="T105" fmla="*/ 68 h 140"/>
              <a:gd name="T106" fmla="*/ 122 w 140"/>
              <a:gd name="T107" fmla="*/ 7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0">
                <a:moveTo>
                  <a:pt x="70" y="0"/>
                </a:move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2" y="140"/>
                  <a:pt x="70" y="140"/>
                </a:cubicBezTo>
                <a:cubicBezTo>
                  <a:pt x="109" y="140"/>
                  <a:pt x="140" y="109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lose/>
                <a:moveTo>
                  <a:pt x="70" y="130"/>
                </a:moveTo>
                <a:cubicBezTo>
                  <a:pt x="37" y="130"/>
                  <a:pt x="11" y="103"/>
                  <a:pt x="11" y="70"/>
                </a:cubicBezTo>
                <a:cubicBezTo>
                  <a:pt x="11" y="37"/>
                  <a:pt x="37" y="10"/>
                  <a:pt x="70" y="10"/>
                </a:cubicBezTo>
                <a:cubicBezTo>
                  <a:pt x="103" y="10"/>
                  <a:pt x="130" y="37"/>
                  <a:pt x="130" y="70"/>
                </a:cubicBezTo>
                <a:cubicBezTo>
                  <a:pt x="130" y="103"/>
                  <a:pt x="103" y="130"/>
                  <a:pt x="70" y="130"/>
                </a:cubicBezTo>
                <a:close/>
                <a:moveTo>
                  <a:pt x="96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7" y="58"/>
                  <a:pt x="97" y="58"/>
                  <a:pt x="97" y="58"/>
                </a:cubicBezTo>
                <a:cubicBezTo>
                  <a:pt x="90" y="58"/>
                  <a:pt x="90" y="58"/>
                  <a:pt x="90" y="58"/>
                </a:cubicBezTo>
                <a:lnTo>
                  <a:pt x="96" y="48"/>
                </a:lnTo>
                <a:close/>
                <a:moveTo>
                  <a:pt x="70" y="15"/>
                </a:moveTo>
                <a:cubicBezTo>
                  <a:pt x="40" y="15"/>
                  <a:pt x="15" y="40"/>
                  <a:pt x="15" y="70"/>
                </a:cubicBezTo>
                <a:cubicBezTo>
                  <a:pt x="15" y="100"/>
                  <a:pt x="40" y="125"/>
                  <a:pt x="70" y="125"/>
                </a:cubicBezTo>
                <a:cubicBezTo>
                  <a:pt x="101" y="125"/>
                  <a:pt x="125" y="100"/>
                  <a:pt x="125" y="70"/>
                </a:cubicBezTo>
                <a:cubicBezTo>
                  <a:pt x="125" y="40"/>
                  <a:pt x="101" y="15"/>
                  <a:pt x="70" y="15"/>
                </a:cubicBezTo>
                <a:close/>
                <a:moveTo>
                  <a:pt x="68" y="19"/>
                </a:moveTo>
                <a:cubicBezTo>
                  <a:pt x="68" y="17"/>
                  <a:pt x="69" y="16"/>
                  <a:pt x="70" y="16"/>
                </a:cubicBezTo>
                <a:cubicBezTo>
                  <a:pt x="71" y="16"/>
                  <a:pt x="72" y="17"/>
                  <a:pt x="72" y="19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7"/>
                  <a:pt x="71" y="28"/>
                  <a:pt x="70" y="28"/>
                </a:cubicBezTo>
                <a:cubicBezTo>
                  <a:pt x="69" y="28"/>
                  <a:pt x="68" y="27"/>
                  <a:pt x="68" y="26"/>
                </a:cubicBezTo>
                <a:lnTo>
                  <a:pt x="68" y="19"/>
                </a:lnTo>
                <a:close/>
                <a:moveTo>
                  <a:pt x="79" y="45"/>
                </a:move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4" y="44"/>
                  <a:pt x="73" y="45"/>
                </a:cubicBezTo>
                <a:cubicBezTo>
                  <a:pt x="72" y="46"/>
                  <a:pt x="72" y="47"/>
                  <a:pt x="72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46"/>
                  <a:pt x="68" y="44"/>
                  <a:pt x="69" y="43"/>
                </a:cubicBezTo>
                <a:cubicBezTo>
                  <a:pt x="71" y="41"/>
                  <a:pt x="73" y="40"/>
                  <a:pt x="76" y="40"/>
                </a:cubicBezTo>
                <a:cubicBezTo>
                  <a:pt x="79" y="40"/>
                  <a:pt x="81" y="41"/>
                  <a:pt x="82" y="42"/>
                </a:cubicBezTo>
                <a:cubicBezTo>
                  <a:pt x="84" y="44"/>
                  <a:pt x="84" y="46"/>
                  <a:pt x="84" y="48"/>
                </a:cubicBezTo>
                <a:cubicBezTo>
                  <a:pt x="84" y="50"/>
                  <a:pt x="84" y="51"/>
                  <a:pt x="83" y="52"/>
                </a:cubicBezTo>
                <a:cubicBezTo>
                  <a:pt x="82" y="53"/>
                  <a:pt x="81" y="54"/>
                  <a:pt x="80" y="55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9"/>
                  <a:pt x="74" y="59"/>
                  <a:pt x="73" y="60"/>
                </a:cubicBezTo>
                <a:cubicBezTo>
                  <a:pt x="73" y="60"/>
                  <a:pt x="73" y="61"/>
                  <a:pt x="73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65"/>
                  <a:pt x="84" y="65"/>
                  <a:pt x="84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4"/>
                  <a:pt x="67" y="62"/>
                  <a:pt x="68" y="60"/>
                </a:cubicBezTo>
                <a:cubicBezTo>
                  <a:pt x="68" y="58"/>
                  <a:pt x="70" y="57"/>
                  <a:pt x="72" y="55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1"/>
                  <a:pt x="78" y="51"/>
                  <a:pt x="79" y="50"/>
                </a:cubicBezTo>
                <a:cubicBezTo>
                  <a:pt x="79" y="50"/>
                  <a:pt x="80" y="49"/>
                  <a:pt x="80" y="48"/>
                </a:cubicBezTo>
                <a:cubicBezTo>
                  <a:pt x="80" y="47"/>
                  <a:pt x="79" y="46"/>
                  <a:pt x="79" y="45"/>
                </a:cubicBezTo>
                <a:close/>
                <a:moveTo>
                  <a:pt x="36" y="43"/>
                </a:moveTo>
                <a:cubicBezTo>
                  <a:pt x="39" y="41"/>
                  <a:pt x="42" y="37"/>
                  <a:pt x="44" y="37"/>
                </a:cubicBezTo>
                <a:cubicBezTo>
                  <a:pt x="47" y="41"/>
                  <a:pt x="51" y="45"/>
                  <a:pt x="54" y="50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3" y="58"/>
                  <a:pt x="51" y="60"/>
                </a:cubicBezTo>
                <a:cubicBezTo>
                  <a:pt x="46" y="54"/>
                  <a:pt x="41" y="49"/>
                  <a:pt x="36" y="43"/>
                </a:cubicBezTo>
                <a:cubicBezTo>
                  <a:pt x="36" y="43"/>
                  <a:pt x="36" y="43"/>
                  <a:pt x="36" y="43"/>
                </a:cubicBezTo>
                <a:close/>
                <a:moveTo>
                  <a:pt x="26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8" y="72"/>
                  <a:pt x="17" y="71"/>
                  <a:pt x="17" y="70"/>
                </a:cubicBezTo>
                <a:cubicBezTo>
                  <a:pt x="17" y="69"/>
                  <a:pt x="18" y="68"/>
                  <a:pt x="19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7" y="68"/>
                  <a:pt x="28" y="69"/>
                  <a:pt x="28" y="70"/>
                </a:cubicBezTo>
                <a:cubicBezTo>
                  <a:pt x="28" y="71"/>
                  <a:pt x="27" y="72"/>
                  <a:pt x="26" y="72"/>
                </a:cubicBezTo>
                <a:close/>
                <a:moveTo>
                  <a:pt x="72" y="121"/>
                </a:moveTo>
                <a:cubicBezTo>
                  <a:pt x="72" y="123"/>
                  <a:pt x="71" y="124"/>
                  <a:pt x="70" y="124"/>
                </a:cubicBezTo>
                <a:cubicBezTo>
                  <a:pt x="69" y="124"/>
                  <a:pt x="68" y="123"/>
                  <a:pt x="68" y="121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8" y="113"/>
                  <a:pt x="69" y="112"/>
                  <a:pt x="70" y="112"/>
                </a:cubicBezTo>
                <a:cubicBezTo>
                  <a:pt x="71" y="112"/>
                  <a:pt x="72" y="113"/>
                  <a:pt x="72" y="114"/>
                </a:cubicBezTo>
                <a:lnTo>
                  <a:pt x="72" y="121"/>
                </a:lnTo>
                <a:close/>
                <a:moveTo>
                  <a:pt x="70" y="107"/>
                </a:moveTo>
                <a:cubicBezTo>
                  <a:pt x="65" y="105"/>
                  <a:pt x="59" y="102"/>
                  <a:pt x="46" y="87"/>
                </a:cubicBezTo>
                <a:cubicBezTo>
                  <a:pt x="33" y="71"/>
                  <a:pt x="31" y="60"/>
                  <a:pt x="31" y="56"/>
                </a:cubicBezTo>
                <a:cubicBezTo>
                  <a:pt x="31" y="52"/>
                  <a:pt x="32" y="48"/>
                  <a:pt x="34" y="44"/>
                </a:cubicBezTo>
                <a:cubicBezTo>
                  <a:pt x="39" y="50"/>
                  <a:pt x="44" y="56"/>
                  <a:pt x="49" y="61"/>
                </a:cubicBezTo>
                <a:cubicBezTo>
                  <a:pt x="49" y="62"/>
                  <a:pt x="48" y="63"/>
                  <a:pt x="48" y="64"/>
                </a:cubicBezTo>
                <a:cubicBezTo>
                  <a:pt x="48" y="64"/>
                  <a:pt x="49" y="67"/>
                  <a:pt x="49" y="68"/>
                </a:cubicBezTo>
                <a:cubicBezTo>
                  <a:pt x="52" y="74"/>
                  <a:pt x="59" y="82"/>
                  <a:pt x="65" y="87"/>
                </a:cubicBezTo>
                <a:cubicBezTo>
                  <a:pt x="68" y="89"/>
                  <a:pt x="71" y="92"/>
                  <a:pt x="73" y="90"/>
                </a:cubicBezTo>
                <a:cubicBezTo>
                  <a:pt x="78" y="96"/>
                  <a:pt x="83" y="102"/>
                  <a:pt x="88" y="108"/>
                </a:cubicBezTo>
                <a:cubicBezTo>
                  <a:pt x="82" y="109"/>
                  <a:pt x="76" y="109"/>
                  <a:pt x="70" y="107"/>
                </a:cubicBezTo>
                <a:close/>
                <a:moveTo>
                  <a:pt x="90" y="106"/>
                </a:moveTo>
                <a:cubicBezTo>
                  <a:pt x="85" y="100"/>
                  <a:pt x="80" y="94"/>
                  <a:pt x="75" y="89"/>
                </a:cubicBezTo>
                <a:cubicBezTo>
                  <a:pt x="75" y="88"/>
                  <a:pt x="75" y="88"/>
                  <a:pt x="75" y="88"/>
                </a:cubicBezTo>
                <a:cubicBezTo>
                  <a:pt x="78" y="86"/>
                  <a:pt x="81" y="82"/>
                  <a:pt x="83" y="83"/>
                </a:cubicBezTo>
                <a:cubicBezTo>
                  <a:pt x="84" y="83"/>
                  <a:pt x="85" y="86"/>
                  <a:pt x="86" y="87"/>
                </a:cubicBezTo>
                <a:cubicBezTo>
                  <a:pt x="89" y="90"/>
                  <a:pt x="94" y="95"/>
                  <a:pt x="96" y="99"/>
                </a:cubicBezTo>
                <a:cubicBezTo>
                  <a:pt x="97" y="101"/>
                  <a:pt x="93" y="104"/>
                  <a:pt x="90" y="106"/>
                </a:cubicBezTo>
                <a:close/>
                <a:moveTo>
                  <a:pt x="104" y="62"/>
                </a:moveTo>
                <a:cubicBezTo>
                  <a:pt x="101" y="62"/>
                  <a:pt x="101" y="62"/>
                  <a:pt x="101" y="62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2"/>
                  <a:pt x="97" y="62"/>
                  <a:pt x="9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57"/>
                  <a:pt x="86" y="57"/>
                  <a:pt x="8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4" y="58"/>
                  <a:pt x="104" y="58"/>
                  <a:pt x="104" y="58"/>
                </a:cubicBezTo>
                <a:lnTo>
                  <a:pt x="104" y="62"/>
                </a:lnTo>
                <a:close/>
                <a:moveTo>
                  <a:pt x="122" y="72"/>
                </a:moveTo>
                <a:cubicBezTo>
                  <a:pt x="114" y="72"/>
                  <a:pt x="114" y="72"/>
                  <a:pt x="114" y="72"/>
                </a:cubicBezTo>
                <a:cubicBezTo>
                  <a:pt x="113" y="72"/>
                  <a:pt x="112" y="71"/>
                  <a:pt x="112" y="70"/>
                </a:cubicBezTo>
                <a:cubicBezTo>
                  <a:pt x="112" y="69"/>
                  <a:pt x="113" y="68"/>
                  <a:pt x="114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4" y="69"/>
                  <a:pt x="124" y="70"/>
                </a:cubicBezTo>
                <a:cubicBezTo>
                  <a:pt x="124" y="71"/>
                  <a:pt x="123" y="72"/>
                  <a:pt x="122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03FB148F-A780-EA40-9D2F-4BB4713BB6E8}"/>
              </a:ext>
            </a:extLst>
          </p:cNvPr>
          <p:cNvSpPr>
            <a:spLocks noEditPoints="1"/>
          </p:cNvSpPr>
          <p:nvPr/>
        </p:nvSpPr>
        <p:spPr bwMode="auto">
          <a:xfrm>
            <a:off x="1239409" y="3611951"/>
            <a:ext cx="324456" cy="277404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66BAEE3E-CA8D-084E-92F1-8ED17C076A4D}"/>
              </a:ext>
            </a:extLst>
          </p:cNvPr>
          <p:cNvSpPr>
            <a:spLocks noEditPoints="1"/>
          </p:cNvSpPr>
          <p:nvPr/>
        </p:nvSpPr>
        <p:spPr bwMode="auto">
          <a:xfrm>
            <a:off x="10652288" y="4840819"/>
            <a:ext cx="307790" cy="326414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0D0F8598-C06C-9446-B69E-720F157E6FB4}"/>
              </a:ext>
            </a:extLst>
          </p:cNvPr>
          <p:cNvSpPr>
            <a:spLocks noEditPoints="1"/>
          </p:cNvSpPr>
          <p:nvPr/>
        </p:nvSpPr>
        <p:spPr bwMode="auto">
          <a:xfrm>
            <a:off x="1265001" y="4831507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0" name="Freeform 26">
            <a:extLst>
              <a:ext uri="{FF2B5EF4-FFF2-40B4-BE49-F238E27FC236}">
                <a16:creationId xmlns:a16="http://schemas.microsoft.com/office/drawing/2014/main" id="{553411D6-665E-EF4B-B7C5-D16B162B6273}"/>
              </a:ext>
            </a:extLst>
          </p:cNvPr>
          <p:cNvSpPr>
            <a:spLocks noEditPoints="1"/>
          </p:cNvSpPr>
          <p:nvPr/>
        </p:nvSpPr>
        <p:spPr bwMode="auto">
          <a:xfrm>
            <a:off x="1260591" y="2324822"/>
            <a:ext cx="272502" cy="326414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1" name="Freeform 30">
            <a:extLst>
              <a:ext uri="{FF2B5EF4-FFF2-40B4-BE49-F238E27FC236}">
                <a16:creationId xmlns:a16="http://schemas.microsoft.com/office/drawing/2014/main" id="{2AE85B7A-7321-3849-B88D-AF0956C2F643}"/>
              </a:ext>
            </a:extLst>
          </p:cNvPr>
          <p:cNvSpPr>
            <a:spLocks noEditPoints="1"/>
          </p:cNvSpPr>
          <p:nvPr/>
        </p:nvSpPr>
        <p:spPr bwMode="auto">
          <a:xfrm>
            <a:off x="10601141" y="2370174"/>
            <a:ext cx="324456" cy="236234"/>
          </a:xfrm>
          <a:custGeom>
            <a:avLst/>
            <a:gdLst>
              <a:gd name="T0" fmla="*/ 9 w 140"/>
              <a:gd name="T1" fmla="*/ 0 h 102"/>
              <a:gd name="T2" fmla="*/ 0 w 140"/>
              <a:gd name="T3" fmla="*/ 93 h 102"/>
              <a:gd name="T4" fmla="*/ 131 w 140"/>
              <a:gd name="T5" fmla="*/ 102 h 102"/>
              <a:gd name="T6" fmla="*/ 140 w 140"/>
              <a:gd name="T7" fmla="*/ 9 h 102"/>
              <a:gd name="T8" fmla="*/ 136 w 140"/>
              <a:gd name="T9" fmla="*/ 93 h 102"/>
              <a:gd name="T10" fmla="*/ 9 w 140"/>
              <a:gd name="T11" fmla="*/ 98 h 102"/>
              <a:gd name="T12" fmla="*/ 4 w 140"/>
              <a:gd name="T13" fmla="*/ 9 h 102"/>
              <a:gd name="T14" fmla="*/ 131 w 140"/>
              <a:gd name="T15" fmla="*/ 4 h 102"/>
              <a:gd name="T16" fmla="*/ 136 w 140"/>
              <a:gd name="T17" fmla="*/ 93 h 102"/>
              <a:gd name="T18" fmla="*/ 129 w 140"/>
              <a:gd name="T19" fmla="*/ 11 h 102"/>
              <a:gd name="T20" fmla="*/ 11 w 140"/>
              <a:gd name="T21" fmla="*/ 32 h 102"/>
              <a:gd name="T22" fmla="*/ 11 w 140"/>
              <a:gd name="T23" fmla="*/ 70 h 102"/>
              <a:gd name="T24" fmla="*/ 129 w 140"/>
              <a:gd name="T25" fmla="*/ 91 h 102"/>
              <a:gd name="T26" fmla="*/ 11 w 140"/>
              <a:gd name="T27" fmla="*/ 70 h 102"/>
              <a:gd name="T28" fmla="*/ 51 w 140"/>
              <a:gd name="T29" fmla="*/ 65 h 102"/>
              <a:gd name="T30" fmla="*/ 62 w 140"/>
              <a:gd name="T31" fmla="*/ 37 h 102"/>
              <a:gd name="T32" fmla="*/ 49 w 140"/>
              <a:gd name="T33" fmla="*/ 37 h 102"/>
              <a:gd name="T34" fmla="*/ 39 w 140"/>
              <a:gd name="T35" fmla="*/ 65 h 102"/>
              <a:gd name="T36" fmla="*/ 28 w 140"/>
              <a:gd name="T37" fmla="*/ 37 h 102"/>
              <a:gd name="T38" fmla="*/ 38 w 140"/>
              <a:gd name="T39" fmla="*/ 58 h 102"/>
              <a:gd name="T40" fmla="*/ 95 w 140"/>
              <a:gd name="T41" fmla="*/ 59 h 102"/>
              <a:gd name="T42" fmla="*/ 106 w 140"/>
              <a:gd name="T43" fmla="*/ 65 h 102"/>
              <a:gd name="T44" fmla="*/ 107 w 140"/>
              <a:gd name="T45" fmla="*/ 37 h 102"/>
              <a:gd name="T46" fmla="*/ 86 w 140"/>
              <a:gd name="T47" fmla="*/ 65 h 102"/>
              <a:gd name="T48" fmla="*/ 95 w 140"/>
              <a:gd name="T49" fmla="*/ 59 h 102"/>
              <a:gd name="T50" fmla="*/ 105 w 140"/>
              <a:gd name="T51" fmla="*/ 54 h 102"/>
              <a:gd name="T52" fmla="*/ 103 w 140"/>
              <a:gd name="T53" fmla="*/ 43 h 102"/>
              <a:gd name="T54" fmla="*/ 79 w 140"/>
              <a:gd name="T55" fmla="*/ 57 h 102"/>
              <a:gd name="T56" fmla="*/ 74 w 140"/>
              <a:gd name="T57" fmla="*/ 53 h 102"/>
              <a:gd name="T58" fmla="*/ 67 w 140"/>
              <a:gd name="T59" fmla="*/ 48 h 102"/>
              <a:gd name="T60" fmla="*/ 69 w 140"/>
              <a:gd name="T61" fmla="*/ 39 h 102"/>
              <a:gd name="T62" fmla="*/ 83 w 140"/>
              <a:gd name="T63" fmla="*/ 39 h 102"/>
              <a:gd name="T64" fmla="*/ 81 w 140"/>
              <a:gd name="T65" fmla="*/ 45 h 102"/>
              <a:gd name="T66" fmla="*/ 76 w 140"/>
              <a:gd name="T67" fmla="*/ 41 h 102"/>
              <a:gd name="T68" fmla="*/ 72 w 140"/>
              <a:gd name="T69" fmla="*/ 44 h 102"/>
              <a:gd name="T70" fmla="*/ 77 w 140"/>
              <a:gd name="T71" fmla="*/ 48 h 102"/>
              <a:gd name="T72" fmla="*/ 84 w 140"/>
              <a:gd name="T73" fmla="*/ 56 h 102"/>
              <a:gd name="T74" fmla="*/ 74 w 140"/>
              <a:gd name="T75" fmla="*/ 65 h 102"/>
              <a:gd name="T76" fmla="*/ 64 w 140"/>
              <a:gd name="T77" fmla="*/ 61 h 102"/>
              <a:gd name="T78" fmla="*/ 68 w 140"/>
              <a:gd name="T79" fmla="*/ 56 h 102"/>
              <a:gd name="T80" fmla="*/ 74 w 140"/>
              <a:gd name="T81" fmla="*/ 6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0" h="102">
                <a:moveTo>
                  <a:pt x="131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8"/>
                  <a:pt x="4" y="102"/>
                  <a:pt x="9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6" y="102"/>
                  <a:pt x="140" y="98"/>
                  <a:pt x="140" y="93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1" y="0"/>
                </a:cubicBezTo>
                <a:close/>
                <a:moveTo>
                  <a:pt x="136" y="93"/>
                </a:moveTo>
                <a:cubicBezTo>
                  <a:pt x="136" y="96"/>
                  <a:pt x="134" y="98"/>
                  <a:pt x="131" y="98"/>
                </a:cubicBezTo>
                <a:cubicBezTo>
                  <a:pt x="9" y="98"/>
                  <a:pt x="9" y="98"/>
                  <a:pt x="9" y="98"/>
                </a:cubicBezTo>
                <a:cubicBezTo>
                  <a:pt x="6" y="98"/>
                  <a:pt x="4" y="96"/>
                  <a:pt x="4" y="93"/>
                </a:cubicBezTo>
                <a:cubicBezTo>
                  <a:pt x="4" y="9"/>
                  <a:pt x="4" y="9"/>
                  <a:pt x="4" y="9"/>
                </a:cubicBezTo>
                <a:cubicBezTo>
                  <a:pt x="4" y="6"/>
                  <a:pt x="6" y="4"/>
                  <a:pt x="9" y="4"/>
                </a:cubicBezTo>
                <a:cubicBezTo>
                  <a:pt x="131" y="4"/>
                  <a:pt x="131" y="4"/>
                  <a:pt x="131" y="4"/>
                </a:cubicBezTo>
                <a:cubicBezTo>
                  <a:pt x="134" y="4"/>
                  <a:pt x="136" y="6"/>
                  <a:pt x="136" y="9"/>
                </a:cubicBezTo>
                <a:lnTo>
                  <a:pt x="136" y="93"/>
                </a:lnTo>
                <a:close/>
                <a:moveTo>
                  <a:pt x="11" y="11"/>
                </a:moveTo>
                <a:cubicBezTo>
                  <a:pt x="129" y="11"/>
                  <a:pt x="129" y="11"/>
                  <a:pt x="129" y="11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1" y="32"/>
                  <a:pt x="11" y="32"/>
                  <a:pt x="11" y="32"/>
                </a:cubicBezTo>
                <a:lnTo>
                  <a:pt x="11" y="11"/>
                </a:lnTo>
                <a:close/>
                <a:moveTo>
                  <a:pt x="11" y="70"/>
                </a:moveTo>
                <a:cubicBezTo>
                  <a:pt x="129" y="70"/>
                  <a:pt x="129" y="70"/>
                  <a:pt x="129" y="70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1" y="91"/>
                  <a:pt x="11" y="91"/>
                  <a:pt x="11" y="91"/>
                </a:cubicBezTo>
                <a:lnTo>
                  <a:pt x="11" y="70"/>
                </a:lnTo>
                <a:close/>
                <a:moveTo>
                  <a:pt x="57" y="65"/>
                </a:moveTo>
                <a:cubicBezTo>
                  <a:pt x="51" y="65"/>
                  <a:pt x="51" y="65"/>
                  <a:pt x="51" y="65"/>
                </a:cubicBezTo>
                <a:cubicBezTo>
                  <a:pt x="57" y="37"/>
                  <a:pt x="57" y="37"/>
                  <a:pt x="57" y="37"/>
                </a:cubicBezTo>
                <a:cubicBezTo>
                  <a:pt x="62" y="37"/>
                  <a:pt x="62" y="37"/>
                  <a:pt x="62" y="37"/>
                </a:cubicBezTo>
                <a:lnTo>
                  <a:pt x="57" y="65"/>
                </a:lnTo>
                <a:close/>
                <a:moveTo>
                  <a:pt x="49" y="37"/>
                </a:moveTo>
                <a:cubicBezTo>
                  <a:pt x="55" y="37"/>
                  <a:pt x="55" y="37"/>
                  <a:pt x="55" y="37"/>
                </a:cubicBezTo>
                <a:cubicBezTo>
                  <a:pt x="39" y="65"/>
                  <a:pt x="39" y="65"/>
                  <a:pt x="39" y="65"/>
                </a:cubicBezTo>
                <a:cubicBezTo>
                  <a:pt x="33" y="65"/>
                  <a:pt x="33" y="65"/>
                  <a:pt x="33" y="65"/>
                </a:cubicBezTo>
                <a:cubicBezTo>
                  <a:pt x="28" y="37"/>
                  <a:pt x="28" y="37"/>
                  <a:pt x="28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8" y="58"/>
                  <a:pt x="38" y="58"/>
                  <a:pt x="38" y="58"/>
                </a:cubicBezTo>
                <a:lnTo>
                  <a:pt x="49" y="37"/>
                </a:lnTo>
                <a:close/>
                <a:moveTo>
                  <a:pt x="95" y="59"/>
                </a:moveTo>
                <a:cubicBezTo>
                  <a:pt x="106" y="59"/>
                  <a:pt x="106" y="59"/>
                  <a:pt x="106" y="59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1" y="37"/>
                  <a:pt x="101" y="37"/>
                  <a:pt x="101" y="37"/>
                </a:cubicBezTo>
                <a:cubicBezTo>
                  <a:pt x="86" y="65"/>
                  <a:pt x="86" y="65"/>
                  <a:pt x="86" y="65"/>
                </a:cubicBezTo>
                <a:cubicBezTo>
                  <a:pt x="91" y="65"/>
                  <a:pt x="91" y="65"/>
                  <a:pt x="91" y="65"/>
                </a:cubicBezTo>
                <a:lnTo>
                  <a:pt x="95" y="59"/>
                </a:lnTo>
                <a:close/>
                <a:moveTo>
                  <a:pt x="103" y="43"/>
                </a:moveTo>
                <a:cubicBezTo>
                  <a:pt x="105" y="54"/>
                  <a:pt x="105" y="54"/>
                  <a:pt x="105" y="54"/>
                </a:cubicBezTo>
                <a:cubicBezTo>
                  <a:pt x="97" y="54"/>
                  <a:pt x="97" y="54"/>
                  <a:pt x="97" y="54"/>
                </a:cubicBezTo>
                <a:lnTo>
                  <a:pt x="103" y="43"/>
                </a:lnTo>
                <a:close/>
                <a:moveTo>
                  <a:pt x="78" y="59"/>
                </a:moveTo>
                <a:cubicBezTo>
                  <a:pt x="78" y="59"/>
                  <a:pt x="79" y="58"/>
                  <a:pt x="79" y="57"/>
                </a:cubicBezTo>
                <a:cubicBezTo>
                  <a:pt x="79" y="56"/>
                  <a:pt x="79" y="56"/>
                  <a:pt x="78" y="55"/>
                </a:cubicBezTo>
                <a:cubicBezTo>
                  <a:pt x="77" y="55"/>
                  <a:pt x="76" y="54"/>
                  <a:pt x="74" y="53"/>
                </a:cubicBezTo>
                <a:cubicBezTo>
                  <a:pt x="72" y="52"/>
                  <a:pt x="70" y="51"/>
                  <a:pt x="69" y="51"/>
                </a:cubicBezTo>
                <a:cubicBezTo>
                  <a:pt x="68" y="50"/>
                  <a:pt x="68" y="49"/>
                  <a:pt x="67" y="48"/>
                </a:cubicBezTo>
                <a:cubicBezTo>
                  <a:pt x="66" y="47"/>
                  <a:pt x="66" y="46"/>
                  <a:pt x="66" y="45"/>
                </a:cubicBezTo>
                <a:cubicBezTo>
                  <a:pt x="66" y="43"/>
                  <a:pt x="67" y="41"/>
                  <a:pt x="69" y="39"/>
                </a:cubicBezTo>
                <a:cubicBezTo>
                  <a:pt x="70" y="38"/>
                  <a:pt x="73" y="37"/>
                  <a:pt x="76" y="37"/>
                </a:cubicBezTo>
                <a:cubicBezTo>
                  <a:pt x="79" y="37"/>
                  <a:pt x="82" y="38"/>
                  <a:pt x="83" y="39"/>
                </a:cubicBezTo>
                <a:cubicBezTo>
                  <a:pt x="85" y="41"/>
                  <a:pt x="86" y="43"/>
                  <a:pt x="86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4"/>
                  <a:pt x="80" y="43"/>
                  <a:pt x="79" y="42"/>
                </a:cubicBezTo>
                <a:cubicBezTo>
                  <a:pt x="79" y="42"/>
                  <a:pt x="77" y="41"/>
                  <a:pt x="76" y="41"/>
                </a:cubicBezTo>
                <a:cubicBezTo>
                  <a:pt x="74" y="41"/>
                  <a:pt x="73" y="42"/>
                  <a:pt x="73" y="42"/>
                </a:cubicBezTo>
                <a:cubicBezTo>
                  <a:pt x="72" y="43"/>
                  <a:pt x="72" y="43"/>
                  <a:pt x="72" y="44"/>
                </a:cubicBezTo>
                <a:cubicBezTo>
                  <a:pt x="72" y="45"/>
                  <a:pt x="72" y="46"/>
                  <a:pt x="72" y="46"/>
                </a:cubicBezTo>
                <a:cubicBezTo>
                  <a:pt x="73" y="47"/>
                  <a:pt x="74" y="47"/>
                  <a:pt x="77" y="48"/>
                </a:cubicBezTo>
                <a:cubicBezTo>
                  <a:pt x="80" y="50"/>
                  <a:pt x="82" y="51"/>
                  <a:pt x="83" y="52"/>
                </a:cubicBezTo>
                <a:cubicBezTo>
                  <a:pt x="84" y="53"/>
                  <a:pt x="84" y="54"/>
                  <a:pt x="84" y="56"/>
                </a:cubicBezTo>
                <a:cubicBezTo>
                  <a:pt x="84" y="59"/>
                  <a:pt x="84" y="61"/>
                  <a:pt x="82" y="63"/>
                </a:cubicBezTo>
                <a:cubicBezTo>
                  <a:pt x="80" y="64"/>
                  <a:pt x="77" y="65"/>
                  <a:pt x="74" y="65"/>
                </a:cubicBezTo>
                <a:cubicBezTo>
                  <a:pt x="71" y="65"/>
                  <a:pt x="69" y="65"/>
                  <a:pt x="67" y="64"/>
                </a:cubicBezTo>
                <a:cubicBezTo>
                  <a:pt x="66" y="63"/>
                  <a:pt x="64" y="62"/>
                  <a:pt x="64" y="61"/>
                </a:cubicBezTo>
                <a:cubicBezTo>
                  <a:pt x="63" y="59"/>
                  <a:pt x="63" y="58"/>
                  <a:pt x="63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9" y="58"/>
                  <a:pt x="69" y="59"/>
                </a:cubicBezTo>
                <a:cubicBezTo>
                  <a:pt x="70" y="60"/>
                  <a:pt x="71" y="60"/>
                  <a:pt x="74" y="60"/>
                </a:cubicBezTo>
                <a:cubicBezTo>
                  <a:pt x="75" y="60"/>
                  <a:pt x="77" y="60"/>
                  <a:pt x="7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10C89B-0E65-4C4F-9E3C-C5DAAC9BFE66}"/>
              </a:ext>
            </a:extLst>
          </p:cNvPr>
          <p:cNvSpPr txBox="1"/>
          <p:nvPr/>
        </p:nvSpPr>
        <p:spPr>
          <a:xfrm>
            <a:off x="1749501" y="2240685"/>
            <a:ext cx="2952328" cy="6261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39E851-9979-EF49-8E3E-DFC06DC4E898}"/>
              </a:ext>
            </a:extLst>
          </p:cNvPr>
          <p:cNvSpPr txBox="1"/>
          <p:nvPr/>
        </p:nvSpPr>
        <p:spPr>
          <a:xfrm>
            <a:off x="1749501" y="3494063"/>
            <a:ext cx="2664296" cy="6261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518837-7C7D-1242-B6B4-2B2E5E7ADBCF}"/>
              </a:ext>
            </a:extLst>
          </p:cNvPr>
          <p:cNvSpPr txBox="1"/>
          <p:nvPr/>
        </p:nvSpPr>
        <p:spPr>
          <a:xfrm>
            <a:off x="1749501" y="4657778"/>
            <a:ext cx="2304256" cy="9052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2A9912-1858-9D42-BE00-FEECE9D87FDF}"/>
              </a:ext>
            </a:extLst>
          </p:cNvPr>
          <p:cNvSpPr txBox="1"/>
          <p:nvPr/>
        </p:nvSpPr>
        <p:spPr>
          <a:xfrm>
            <a:off x="7442026" y="2240685"/>
            <a:ext cx="2952328" cy="6261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249123-3DB8-FA4A-9A0E-391329E8BA7B}"/>
              </a:ext>
            </a:extLst>
          </p:cNvPr>
          <p:cNvSpPr txBox="1"/>
          <p:nvPr/>
        </p:nvSpPr>
        <p:spPr>
          <a:xfrm>
            <a:off x="7730058" y="3494063"/>
            <a:ext cx="2664296" cy="6251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C06A6-FEED-7346-96B7-D9C0C813B717}"/>
              </a:ext>
            </a:extLst>
          </p:cNvPr>
          <p:cNvSpPr txBox="1"/>
          <p:nvPr/>
        </p:nvSpPr>
        <p:spPr>
          <a:xfrm>
            <a:off x="8090098" y="4657778"/>
            <a:ext cx="2304256" cy="9052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28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/>
          <p:bldP spid="53" grpId="0"/>
          <p:bldP spid="54" grpId="0"/>
          <p:bldP spid="55" grpId="0"/>
          <p:bldP spid="56" grpId="0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300"/>
                                </p:stCondLst>
                                <p:childTnLst>
                                  <p:par>
                                    <p:cTn id="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3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9" dur="3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3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7" dur="3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5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77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 animBg="1"/>
          <p:bldP spid="34" grpId="0" animBg="1"/>
          <p:bldP spid="35" grpId="0" animBg="1"/>
          <p:bldP spid="36" grpId="0" animBg="1"/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/>
          <p:bldP spid="53" grpId="0"/>
          <p:bldP spid="54" grpId="0"/>
          <p:bldP spid="55" grpId="0"/>
          <p:bldP spid="56" grpId="0"/>
          <p:bldP spid="5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/>
              <a:t>Slide title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7F1E8C-CCA6-A04A-BE4C-390CB0637223}"/>
              </a:ext>
            </a:extLst>
          </p:cNvPr>
          <p:cNvGrpSpPr/>
          <p:nvPr/>
        </p:nvGrpSpPr>
        <p:grpSpPr>
          <a:xfrm>
            <a:off x="3527801" y="1784013"/>
            <a:ext cx="5387600" cy="2777714"/>
            <a:chOff x="3527801" y="2484657"/>
            <a:chExt cx="5387600" cy="2777714"/>
          </a:xfrm>
        </p:grpSpPr>
        <p:sp>
          <p:nvSpPr>
            <p:cNvPr id="29" name="Pentagon 28">
              <a:extLst>
                <a:ext uri="{FF2B5EF4-FFF2-40B4-BE49-F238E27FC236}">
                  <a16:creationId xmlns:a16="http://schemas.microsoft.com/office/drawing/2014/main" id="{17F7CA73-B8BA-4347-AB3E-97AD0F58A82D}"/>
                </a:ext>
              </a:extLst>
            </p:cNvPr>
            <p:cNvSpPr/>
            <p:nvPr/>
          </p:nvSpPr>
          <p:spPr>
            <a:xfrm rot="7160031" flipH="1">
              <a:off x="7145427" y="3464265"/>
              <a:ext cx="2749581" cy="790366"/>
            </a:xfrm>
            <a:prstGeom prst="homePlate">
              <a:avLst>
                <a:gd name="adj" fmla="val 64512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Round Diagonal Corner Rectangle 2">
              <a:extLst>
                <a:ext uri="{FF2B5EF4-FFF2-40B4-BE49-F238E27FC236}">
                  <a16:creationId xmlns:a16="http://schemas.microsoft.com/office/drawing/2014/main" id="{AAD68538-27B5-DE4F-A381-677119F0AEFA}"/>
                </a:ext>
              </a:extLst>
            </p:cNvPr>
            <p:cNvSpPr/>
            <p:nvPr/>
          </p:nvSpPr>
          <p:spPr>
            <a:xfrm rot="5400000">
              <a:off x="2892063" y="3761832"/>
              <a:ext cx="2125467" cy="853991"/>
            </a:xfrm>
            <a:prstGeom prst="round2DiagRect">
              <a:avLst>
                <a:gd name="adj1" fmla="val 33219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5A9DE337-FF03-7A40-A335-4A73F577294E}"/>
                </a:ext>
              </a:extLst>
            </p:cNvPr>
            <p:cNvSpPr/>
            <p:nvPr/>
          </p:nvSpPr>
          <p:spPr>
            <a:xfrm rot="5400000" flipH="1">
              <a:off x="3438139" y="3880910"/>
              <a:ext cx="2314306" cy="426997"/>
            </a:xfrm>
            <a:prstGeom prst="parallelogram">
              <a:avLst>
                <a:gd name="adj" fmla="val 217202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Round Diagonal Corner Rectangle 5">
              <a:extLst>
                <a:ext uri="{FF2B5EF4-FFF2-40B4-BE49-F238E27FC236}">
                  <a16:creationId xmlns:a16="http://schemas.microsoft.com/office/drawing/2014/main" id="{C931EF24-D658-F84F-BE78-48225041671C}"/>
                </a:ext>
              </a:extLst>
            </p:cNvPr>
            <p:cNvSpPr/>
            <p:nvPr/>
          </p:nvSpPr>
          <p:spPr>
            <a:xfrm rot="5400000">
              <a:off x="5246982" y="3572991"/>
              <a:ext cx="250315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8" name="Round Diagonal Corner Rectangle 6">
              <a:extLst>
                <a:ext uri="{FF2B5EF4-FFF2-40B4-BE49-F238E27FC236}">
                  <a16:creationId xmlns:a16="http://schemas.microsoft.com/office/drawing/2014/main" id="{A02FBC65-27AE-2841-8143-12DE686F67B8}"/>
                </a:ext>
              </a:extLst>
            </p:cNvPr>
            <p:cNvSpPr/>
            <p:nvPr/>
          </p:nvSpPr>
          <p:spPr>
            <a:xfrm rot="5400000">
              <a:off x="6416421" y="3478569"/>
              <a:ext cx="2691992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9" name="Parallelogram 58">
              <a:extLst>
                <a:ext uri="{FF2B5EF4-FFF2-40B4-BE49-F238E27FC236}">
                  <a16:creationId xmlns:a16="http://schemas.microsoft.com/office/drawing/2014/main" id="{401C0AA7-B114-3B47-A43D-1066958201C0}"/>
                </a:ext>
              </a:extLst>
            </p:cNvPr>
            <p:cNvSpPr/>
            <p:nvPr/>
          </p:nvSpPr>
          <p:spPr>
            <a:xfrm rot="5400000" flipH="1">
              <a:off x="5781179" y="3693378"/>
              <a:ext cx="2694618" cy="426997"/>
            </a:xfrm>
            <a:prstGeom prst="parallelogram">
              <a:avLst>
                <a:gd name="adj" fmla="val 25419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Parallelogram 59">
              <a:extLst>
                <a:ext uri="{FF2B5EF4-FFF2-40B4-BE49-F238E27FC236}">
                  <a16:creationId xmlns:a16="http://schemas.microsoft.com/office/drawing/2014/main" id="{EAFC2D89-D68F-6F4B-8711-D3271EF8728F}"/>
                </a:ext>
              </a:extLst>
            </p:cNvPr>
            <p:cNvSpPr/>
            <p:nvPr/>
          </p:nvSpPr>
          <p:spPr>
            <a:xfrm rot="5400000" flipH="1">
              <a:off x="4606157" y="3791892"/>
              <a:ext cx="2513961" cy="426997"/>
            </a:xfrm>
            <a:prstGeom prst="parallelogram">
              <a:avLst>
                <a:gd name="adj" fmla="val 22141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1" name="Round Diagonal Corner Rectangle 4">
              <a:extLst>
                <a:ext uri="{FF2B5EF4-FFF2-40B4-BE49-F238E27FC236}">
                  <a16:creationId xmlns:a16="http://schemas.microsoft.com/office/drawing/2014/main" id="{EEF71901-723B-2F4A-A537-E8F8B544C460}"/>
                </a:ext>
              </a:extLst>
            </p:cNvPr>
            <p:cNvSpPr/>
            <p:nvPr/>
          </p:nvSpPr>
          <p:spPr>
            <a:xfrm rot="5400000">
              <a:off x="4078633" y="3667411"/>
              <a:ext cx="2314308" cy="853991"/>
            </a:xfrm>
            <a:prstGeom prst="round2DiagRect">
              <a:avLst>
                <a:gd name="adj1" fmla="val 3321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2" name="Group 75">
              <a:extLst>
                <a:ext uri="{FF2B5EF4-FFF2-40B4-BE49-F238E27FC236}">
                  <a16:creationId xmlns:a16="http://schemas.microsoft.com/office/drawing/2014/main" id="{DEE82281-4F85-C74D-B4D4-118E43985DE1}"/>
                </a:ext>
              </a:extLst>
            </p:cNvPr>
            <p:cNvGrpSpPr/>
            <p:nvPr/>
          </p:nvGrpSpPr>
          <p:grpSpPr>
            <a:xfrm>
              <a:off x="3717451" y="3392170"/>
              <a:ext cx="474691" cy="462672"/>
              <a:chOff x="4080141" y="798258"/>
              <a:chExt cx="328062" cy="319755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73" name="Freeform 76">
                <a:extLst>
                  <a:ext uri="{FF2B5EF4-FFF2-40B4-BE49-F238E27FC236}">
                    <a16:creationId xmlns:a16="http://schemas.microsoft.com/office/drawing/2014/main" id="{098BB2D1-DBE2-BF42-9295-14D96AB72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141" y="823174"/>
                <a:ext cx="294839" cy="294839"/>
              </a:xfrm>
              <a:custGeom>
                <a:avLst/>
                <a:gdLst/>
                <a:ahLst/>
                <a:cxnLst>
                  <a:cxn ang="0">
                    <a:pos x="141" y="141"/>
                  </a:cxn>
                  <a:cxn ang="0">
                    <a:pos x="284" y="141"/>
                  </a:cxn>
                  <a:cxn ang="0">
                    <a:pos x="284" y="141"/>
                  </a:cxn>
                  <a:cxn ang="0">
                    <a:pos x="283" y="156"/>
                  </a:cxn>
                  <a:cxn ang="0">
                    <a:pos x="281" y="170"/>
                  </a:cxn>
                  <a:cxn ang="0">
                    <a:pos x="277" y="185"/>
                  </a:cxn>
                  <a:cxn ang="0">
                    <a:pos x="274" y="197"/>
                  </a:cxn>
                  <a:cxn ang="0">
                    <a:pos x="266" y="210"/>
                  </a:cxn>
                  <a:cxn ang="0">
                    <a:pos x="259" y="221"/>
                  </a:cxn>
                  <a:cxn ang="0">
                    <a:pos x="252" y="232"/>
                  </a:cxn>
                  <a:cxn ang="0">
                    <a:pos x="243" y="243"/>
                  </a:cxn>
                  <a:cxn ang="0">
                    <a:pos x="232" y="252"/>
                  </a:cxn>
                  <a:cxn ang="0">
                    <a:pos x="221" y="259"/>
                  </a:cxn>
                  <a:cxn ang="0">
                    <a:pos x="210" y="266"/>
                  </a:cxn>
                  <a:cxn ang="0">
                    <a:pos x="197" y="273"/>
                  </a:cxn>
                  <a:cxn ang="0">
                    <a:pos x="185" y="277"/>
                  </a:cxn>
                  <a:cxn ang="0">
                    <a:pos x="170" y="281"/>
                  </a:cxn>
                  <a:cxn ang="0">
                    <a:pos x="156" y="283"/>
                  </a:cxn>
                  <a:cxn ang="0">
                    <a:pos x="141" y="284"/>
                  </a:cxn>
                  <a:cxn ang="0">
                    <a:pos x="141" y="284"/>
                  </a:cxn>
                  <a:cxn ang="0">
                    <a:pos x="127" y="283"/>
                  </a:cxn>
                  <a:cxn ang="0">
                    <a:pos x="112" y="281"/>
                  </a:cxn>
                  <a:cxn ang="0">
                    <a:pos x="100" y="277"/>
                  </a:cxn>
                  <a:cxn ang="0">
                    <a:pos x="87" y="273"/>
                  </a:cxn>
                  <a:cxn ang="0">
                    <a:pos x="74" y="266"/>
                  </a:cxn>
                  <a:cxn ang="0">
                    <a:pos x="62" y="259"/>
                  </a:cxn>
                  <a:cxn ang="0">
                    <a:pos x="51" y="252"/>
                  </a:cxn>
                  <a:cxn ang="0">
                    <a:pos x="42" y="243"/>
                  </a:cxn>
                  <a:cxn ang="0">
                    <a:pos x="33" y="232"/>
                  </a:cxn>
                  <a:cxn ang="0">
                    <a:pos x="23" y="221"/>
                  </a:cxn>
                  <a:cxn ang="0">
                    <a:pos x="16" y="210"/>
                  </a:cxn>
                  <a:cxn ang="0">
                    <a:pos x="11" y="197"/>
                  </a:cxn>
                  <a:cxn ang="0">
                    <a:pos x="5" y="185"/>
                  </a:cxn>
                  <a:cxn ang="0">
                    <a:pos x="2" y="170"/>
                  </a:cxn>
                  <a:cxn ang="0">
                    <a:pos x="0" y="156"/>
                  </a:cxn>
                  <a:cxn ang="0">
                    <a:pos x="0" y="141"/>
                  </a:cxn>
                  <a:cxn ang="0">
                    <a:pos x="0" y="141"/>
                  </a:cxn>
                  <a:cxn ang="0">
                    <a:pos x="0" y="127"/>
                  </a:cxn>
                  <a:cxn ang="0">
                    <a:pos x="2" y="114"/>
                  </a:cxn>
                  <a:cxn ang="0">
                    <a:pos x="5" y="99"/>
                  </a:cxn>
                  <a:cxn ang="0">
                    <a:pos x="11" y="87"/>
                  </a:cxn>
                  <a:cxn ang="0">
                    <a:pos x="16" y="74"/>
                  </a:cxn>
                  <a:cxn ang="0">
                    <a:pos x="23" y="63"/>
                  </a:cxn>
                  <a:cxn ang="0">
                    <a:pos x="33" y="52"/>
                  </a:cxn>
                  <a:cxn ang="0">
                    <a:pos x="42" y="41"/>
                  </a:cxn>
                  <a:cxn ang="0">
                    <a:pos x="51" y="32"/>
                  </a:cxn>
                  <a:cxn ang="0">
                    <a:pos x="62" y="23"/>
                  </a:cxn>
                  <a:cxn ang="0">
                    <a:pos x="74" y="16"/>
                  </a:cxn>
                  <a:cxn ang="0">
                    <a:pos x="87" y="11"/>
                  </a:cxn>
                  <a:cxn ang="0">
                    <a:pos x="100" y="7"/>
                  </a:cxn>
                  <a:cxn ang="0">
                    <a:pos x="112" y="3"/>
                  </a:cxn>
                  <a:cxn ang="0">
                    <a:pos x="127" y="0"/>
                  </a:cxn>
                  <a:cxn ang="0">
                    <a:pos x="141" y="0"/>
                  </a:cxn>
                  <a:cxn ang="0">
                    <a:pos x="141" y="141"/>
                  </a:cxn>
                </a:cxnLst>
                <a:rect l="0" t="0" r="r" b="b"/>
                <a:pathLst>
                  <a:path w="284" h="284">
                    <a:moveTo>
                      <a:pt x="141" y="141"/>
                    </a:moveTo>
                    <a:lnTo>
                      <a:pt x="284" y="141"/>
                    </a:lnTo>
                    <a:lnTo>
                      <a:pt x="284" y="141"/>
                    </a:lnTo>
                    <a:lnTo>
                      <a:pt x="283" y="156"/>
                    </a:lnTo>
                    <a:lnTo>
                      <a:pt x="281" y="170"/>
                    </a:lnTo>
                    <a:lnTo>
                      <a:pt x="277" y="185"/>
                    </a:lnTo>
                    <a:lnTo>
                      <a:pt x="274" y="197"/>
                    </a:lnTo>
                    <a:lnTo>
                      <a:pt x="266" y="210"/>
                    </a:lnTo>
                    <a:lnTo>
                      <a:pt x="259" y="221"/>
                    </a:lnTo>
                    <a:lnTo>
                      <a:pt x="252" y="232"/>
                    </a:lnTo>
                    <a:lnTo>
                      <a:pt x="243" y="243"/>
                    </a:lnTo>
                    <a:lnTo>
                      <a:pt x="232" y="252"/>
                    </a:lnTo>
                    <a:lnTo>
                      <a:pt x="221" y="259"/>
                    </a:lnTo>
                    <a:lnTo>
                      <a:pt x="210" y="266"/>
                    </a:lnTo>
                    <a:lnTo>
                      <a:pt x="197" y="273"/>
                    </a:lnTo>
                    <a:lnTo>
                      <a:pt x="185" y="277"/>
                    </a:lnTo>
                    <a:lnTo>
                      <a:pt x="170" y="281"/>
                    </a:lnTo>
                    <a:lnTo>
                      <a:pt x="156" y="283"/>
                    </a:lnTo>
                    <a:lnTo>
                      <a:pt x="141" y="284"/>
                    </a:lnTo>
                    <a:lnTo>
                      <a:pt x="141" y="284"/>
                    </a:lnTo>
                    <a:lnTo>
                      <a:pt x="127" y="283"/>
                    </a:lnTo>
                    <a:lnTo>
                      <a:pt x="112" y="281"/>
                    </a:lnTo>
                    <a:lnTo>
                      <a:pt x="100" y="277"/>
                    </a:lnTo>
                    <a:lnTo>
                      <a:pt x="87" y="273"/>
                    </a:lnTo>
                    <a:lnTo>
                      <a:pt x="74" y="266"/>
                    </a:lnTo>
                    <a:lnTo>
                      <a:pt x="62" y="259"/>
                    </a:lnTo>
                    <a:lnTo>
                      <a:pt x="51" y="252"/>
                    </a:lnTo>
                    <a:lnTo>
                      <a:pt x="42" y="243"/>
                    </a:lnTo>
                    <a:lnTo>
                      <a:pt x="33" y="232"/>
                    </a:lnTo>
                    <a:lnTo>
                      <a:pt x="23" y="221"/>
                    </a:lnTo>
                    <a:lnTo>
                      <a:pt x="16" y="210"/>
                    </a:lnTo>
                    <a:lnTo>
                      <a:pt x="11" y="197"/>
                    </a:lnTo>
                    <a:lnTo>
                      <a:pt x="5" y="185"/>
                    </a:lnTo>
                    <a:lnTo>
                      <a:pt x="2" y="170"/>
                    </a:lnTo>
                    <a:lnTo>
                      <a:pt x="0" y="156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27"/>
                    </a:lnTo>
                    <a:lnTo>
                      <a:pt x="2" y="114"/>
                    </a:lnTo>
                    <a:lnTo>
                      <a:pt x="5" y="99"/>
                    </a:lnTo>
                    <a:lnTo>
                      <a:pt x="11" y="87"/>
                    </a:lnTo>
                    <a:lnTo>
                      <a:pt x="16" y="74"/>
                    </a:lnTo>
                    <a:lnTo>
                      <a:pt x="23" y="63"/>
                    </a:lnTo>
                    <a:lnTo>
                      <a:pt x="33" y="52"/>
                    </a:lnTo>
                    <a:lnTo>
                      <a:pt x="42" y="41"/>
                    </a:lnTo>
                    <a:lnTo>
                      <a:pt x="51" y="32"/>
                    </a:lnTo>
                    <a:lnTo>
                      <a:pt x="62" y="23"/>
                    </a:lnTo>
                    <a:lnTo>
                      <a:pt x="74" y="16"/>
                    </a:lnTo>
                    <a:lnTo>
                      <a:pt x="87" y="11"/>
                    </a:lnTo>
                    <a:lnTo>
                      <a:pt x="100" y="7"/>
                    </a:lnTo>
                    <a:lnTo>
                      <a:pt x="112" y="3"/>
                    </a:lnTo>
                    <a:lnTo>
                      <a:pt x="127" y="0"/>
                    </a:lnTo>
                    <a:lnTo>
                      <a:pt x="141" y="0"/>
                    </a:lnTo>
                    <a:lnTo>
                      <a:pt x="141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4" name="Freeform 77">
                <a:extLst>
                  <a:ext uri="{FF2B5EF4-FFF2-40B4-BE49-F238E27FC236}">
                    <a16:creationId xmlns:a16="http://schemas.microsoft.com/office/drawing/2014/main" id="{013AAB2F-CEC4-264C-AC9E-F58F5183C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783" y="798258"/>
                <a:ext cx="147420" cy="147420"/>
              </a:xfrm>
              <a:custGeom>
                <a:avLst/>
                <a:gdLst/>
                <a:ahLst/>
                <a:cxnLst>
                  <a:cxn ang="0">
                    <a:pos x="0" y="142"/>
                  </a:cxn>
                  <a:cxn ang="0">
                    <a:pos x="141" y="142"/>
                  </a:cxn>
                  <a:cxn ang="0">
                    <a:pos x="141" y="142"/>
                  </a:cxn>
                  <a:cxn ang="0">
                    <a:pos x="141" y="127"/>
                  </a:cxn>
                  <a:cxn ang="0">
                    <a:pos x="139" y="113"/>
                  </a:cxn>
                  <a:cxn ang="0">
                    <a:pos x="136" y="100"/>
                  </a:cxn>
                  <a:cxn ang="0">
                    <a:pos x="130" y="87"/>
                  </a:cxn>
                  <a:cxn ang="0">
                    <a:pos x="125" y="74"/>
                  </a:cxn>
                  <a:cxn ang="0">
                    <a:pos x="118" y="62"/>
                  </a:cxn>
                  <a:cxn ang="0">
                    <a:pos x="109" y="51"/>
                  </a:cxn>
                  <a:cxn ang="0">
                    <a:pos x="100" y="42"/>
                  </a:cxn>
                  <a:cxn ang="0">
                    <a:pos x="91" y="33"/>
                  </a:cxn>
                  <a:cxn ang="0">
                    <a:pos x="80" y="24"/>
                  </a:cxn>
                  <a:cxn ang="0">
                    <a:pos x="67" y="16"/>
                  </a:cxn>
                  <a:cxn ang="0">
                    <a:pos x="54" y="11"/>
                  </a:cxn>
                  <a:cxn ang="0">
                    <a:pos x="42" y="6"/>
                  </a:cxn>
                  <a:cxn ang="0">
                    <a:pos x="29" y="2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142"/>
                  </a:cxn>
                </a:cxnLst>
                <a:rect l="0" t="0" r="r" b="b"/>
                <a:pathLst>
                  <a:path w="141" h="142">
                    <a:moveTo>
                      <a:pt x="0" y="142"/>
                    </a:moveTo>
                    <a:lnTo>
                      <a:pt x="141" y="142"/>
                    </a:lnTo>
                    <a:lnTo>
                      <a:pt x="141" y="142"/>
                    </a:lnTo>
                    <a:lnTo>
                      <a:pt x="141" y="127"/>
                    </a:lnTo>
                    <a:lnTo>
                      <a:pt x="139" y="113"/>
                    </a:lnTo>
                    <a:lnTo>
                      <a:pt x="136" y="100"/>
                    </a:lnTo>
                    <a:lnTo>
                      <a:pt x="130" y="87"/>
                    </a:lnTo>
                    <a:lnTo>
                      <a:pt x="125" y="74"/>
                    </a:lnTo>
                    <a:lnTo>
                      <a:pt x="118" y="62"/>
                    </a:lnTo>
                    <a:lnTo>
                      <a:pt x="109" y="51"/>
                    </a:lnTo>
                    <a:lnTo>
                      <a:pt x="100" y="42"/>
                    </a:lnTo>
                    <a:lnTo>
                      <a:pt x="91" y="33"/>
                    </a:lnTo>
                    <a:lnTo>
                      <a:pt x="80" y="24"/>
                    </a:lnTo>
                    <a:lnTo>
                      <a:pt x="67" y="16"/>
                    </a:lnTo>
                    <a:lnTo>
                      <a:pt x="54" y="11"/>
                    </a:lnTo>
                    <a:lnTo>
                      <a:pt x="42" y="6"/>
                    </a:lnTo>
                    <a:lnTo>
                      <a:pt x="29" y="2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37DDF0E-50B8-DD44-BFA9-DAF7BF4CAAB4}"/>
                </a:ext>
              </a:extLst>
            </p:cNvPr>
            <p:cNvSpPr txBox="1"/>
            <p:nvPr/>
          </p:nvSpPr>
          <p:spPr>
            <a:xfrm>
              <a:off x="3550006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1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6E07405-729C-C547-AF05-9474D98885B3}"/>
                </a:ext>
              </a:extLst>
            </p:cNvPr>
            <p:cNvSpPr txBox="1"/>
            <p:nvPr/>
          </p:nvSpPr>
          <p:spPr>
            <a:xfrm>
              <a:off x="483099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291457F-6252-3B47-BDE1-A87AFF0E8A81}"/>
                </a:ext>
              </a:extLst>
            </p:cNvPr>
            <p:cNvSpPr txBox="1"/>
            <p:nvPr/>
          </p:nvSpPr>
          <p:spPr>
            <a:xfrm>
              <a:off x="6093768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4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AF12843-227C-474A-9674-799694F4F4C2}"/>
                </a:ext>
              </a:extLst>
            </p:cNvPr>
            <p:cNvSpPr txBox="1"/>
            <p:nvPr/>
          </p:nvSpPr>
          <p:spPr>
            <a:xfrm>
              <a:off x="7357627" y="4503846"/>
              <a:ext cx="809580" cy="5847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5">
                      <a:lumMod val="20000"/>
                      <a:lumOff val="80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67" name="Freeform 99">
              <a:extLst>
                <a:ext uri="{FF2B5EF4-FFF2-40B4-BE49-F238E27FC236}">
                  <a16:creationId xmlns:a16="http://schemas.microsoft.com/office/drawing/2014/main" id="{1EF07E4A-7E8B-D944-8B42-38734ED203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55265" y="3211461"/>
              <a:ext cx="361046" cy="574728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60" y="7"/>
                </a:cxn>
                <a:cxn ang="0">
                  <a:pos x="29" y="27"/>
                </a:cxn>
                <a:cxn ang="0">
                  <a:pos x="7" y="59"/>
                </a:cxn>
                <a:cxn ang="0">
                  <a:pos x="0" y="98"/>
                </a:cxn>
                <a:cxn ang="0">
                  <a:pos x="0" y="116"/>
                </a:cxn>
                <a:cxn ang="0">
                  <a:pos x="9" y="154"/>
                </a:cxn>
                <a:cxn ang="0">
                  <a:pos x="31" y="208"/>
                </a:cxn>
                <a:cxn ang="0">
                  <a:pos x="67" y="270"/>
                </a:cxn>
                <a:cxn ang="0">
                  <a:pos x="98" y="311"/>
                </a:cxn>
                <a:cxn ang="0">
                  <a:pos x="112" y="291"/>
                </a:cxn>
                <a:cxn ang="0">
                  <a:pos x="147" y="241"/>
                </a:cxn>
                <a:cxn ang="0">
                  <a:pos x="180" y="172"/>
                </a:cxn>
                <a:cxn ang="0">
                  <a:pos x="190" y="134"/>
                </a:cxn>
                <a:cxn ang="0">
                  <a:pos x="196" y="98"/>
                </a:cxn>
                <a:cxn ang="0">
                  <a:pos x="194" y="78"/>
                </a:cxn>
                <a:cxn ang="0">
                  <a:pos x="178" y="41"/>
                </a:cxn>
                <a:cxn ang="0">
                  <a:pos x="152" y="16"/>
                </a:cxn>
                <a:cxn ang="0">
                  <a:pos x="118" y="1"/>
                </a:cxn>
                <a:cxn ang="0">
                  <a:pos x="98" y="0"/>
                </a:cxn>
                <a:cxn ang="0">
                  <a:pos x="98" y="157"/>
                </a:cxn>
                <a:cxn ang="0">
                  <a:pos x="74" y="152"/>
                </a:cxn>
                <a:cxn ang="0">
                  <a:pos x="54" y="139"/>
                </a:cxn>
                <a:cxn ang="0">
                  <a:pos x="42" y="119"/>
                </a:cxn>
                <a:cxn ang="0">
                  <a:pos x="38" y="98"/>
                </a:cxn>
                <a:cxn ang="0">
                  <a:pos x="38" y="85"/>
                </a:cxn>
                <a:cxn ang="0">
                  <a:pos x="47" y="63"/>
                </a:cxn>
                <a:cxn ang="0">
                  <a:pos x="64" y="47"/>
                </a:cxn>
                <a:cxn ang="0">
                  <a:pos x="85" y="38"/>
                </a:cxn>
                <a:cxn ang="0">
                  <a:pos x="98" y="36"/>
                </a:cxn>
                <a:cxn ang="0">
                  <a:pos x="122" y="41"/>
                </a:cxn>
                <a:cxn ang="0">
                  <a:pos x="140" y="54"/>
                </a:cxn>
                <a:cxn ang="0">
                  <a:pos x="152" y="74"/>
                </a:cxn>
                <a:cxn ang="0">
                  <a:pos x="158" y="98"/>
                </a:cxn>
                <a:cxn ang="0">
                  <a:pos x="156" y="108"/>
                </a:cxn>
                <a:cxn ang="0">
                  <a:pos x="147" y="130"/>
                </a:cxn>
                <a:cxn ang="0">
                  <a:pos x="131" y="146"/>
                </a:cxn>
                <a:cxn ang="0">
                  <a:pos x="109" y="156"/>
                </a:cxn>
                <a:cxn ang="0">
                  <a:pos x="98" y="157"/>
                </a:cxn>
                <a:cxn ang="0">
                  <a:pos x="60" y="98"/>
                </a:cxn>
                <a:cxn ang="0">
                  <a:pos x="62" y="112"/>
                </a:cxn>
                <a:cxn ang="0">
                  <a:pos x="71" y="123"/>
                </a:cxn>
                <a:cxn ang="0">
                  <a:pos x="83" y="132"/>
                </a:cxn>
                <a:cxn ang="0">
                  <a:pos x="98" y="134"/>
                </a:cxn>
                <a:cxn ang="0">
                  <a:pos x="105" y="134"/>
                </a:cxn>
                <a:cxn ang="0">
                  <a:pos x="118" y="128"/>
                </a:cxn>
                <a:cxn ang="0">
                  <a:pos x="129" y="117"/>
                </a:cxn>
                <a:cxn ang="0">
                  <a:pos x="134" y="105"/>
                </a:cxn>
                <a:cxn ang="0">
                  <a:pos x="136" y="98"/>
                </a:cxn>
                <a:cxn ang="0">
                  <a:pos x="132" y="81"/>
                </a:cxn>
                <a:cxn ang="0">
                  <a:pos x="125" y="70"/>
                </a:cxn>
                <a:cxn ang="0">
                  <a:pos x="112" y="61"/>
                </a:cxn>
                <a:cxn ang="0">
                  <a:pos x="98" y="59"/>
                </a:cxn>
                <a:cxn ang="0">
                  <a:pos x="89" y="59"/>
                </a:cxn>
                <a:cxn ang="0">
                  <a:pos x="76" y="65"/>
                </a:cxn>
                <a:cxn ang="0">
                  <a:pos x="65" y="76"/>
                </a:cxn>
                <a:cxn ang="0">
                  <a:pos x="60" y="88"/>
                </a:cxn>
                <a:cxn ang="0">
                  <a:pos x="60" y="98"/>
                </a:cxn>
              </a:cxnLst>
              <a:rect l="0" t="0" r="r" b="b"/>
              <a:pathLst>
                <a:path w="196" h="311">
                  <a:moveTo>
                    <a:pt x="98" y="0"/>
                  </a:moveTo>
                  <a:lnTo>
                    <a:pt x="98" y="0"/>
                  </a:lnTo>
                  <a:lnTo>
                    <a:pt x="78" y="1"/>
                  </a:lnTo>
                  <a:lnTo>
                    <a:pt x="60" y="7"/>
                  </a:lnTo>
                  <a:lnTo>
                    <a:pt x="44" y="16"/>
                  </a:lnTo>
                  <a:lnTo>
                    <a:pt x="29" y="27"/>
                  </a:lnTo>
                  <a:lnTo>
                    <a:pt x="16" y="41"/>
                  </a:lnTo>
                  <a:lnTo>
                    <a:pt x="7" y="59"/>
                  </a:lnTo>
                  <a:lnTo>
                    <a:pt x="2" y="7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16"/>
                  </a:lnTo>
                  <a:lnTo>
                    <a:pt x="4" y="134"/>
                  </a:lnTo>
                  <a:lnTo>
                    <a:pt x="9" y="154"/>
                  </a:lnTo>
                  <a:lnTo>
                    <a:pt x="15" y="172"/>
                  </a:lnTo>
                  <a:lnTo>
                    <a:pt x="31" y="208"/>
                  </a:lnTo>
                  <a:lnTo>
                    <a:pt x="49" y="241"/>
                  </a:lnTo>
                  <a:lnTo>
                    <a:pt x="67" y="270"/>
                  </a:lnTo>
                  <a:lnTo>
                    <a:pt x="82" y="291"/>
                  </a:lnTo>
                  <a:lnTo>
                    <a:pt x="98" y="311"/>
                  </a:lnTo>
                  <a:lnTo>
                    <a:pt x="98" y="311"/>
                  </a:lnTo>
                  <a:lnTo>
                    <a:pt x="112" y="291"/>
                  </a:lnTo>
                  <a:lnTo>
                    <a:pt x="129" y="270"/>
                  </a:lnTo>
                  <a:lnTo>
                    <a:pt x="147" y="241"/>
                  </a:lnTo>
                  <a:lnTo>
                    <a:pt x="165" y="208"/>
                  </a:lnTo>
                  <a:lnTo>
                    <a:pt x="180" y="172"/>
                  </a:lnTo>
                  <a:lnTo>
                    <a:pt x="187" y="154"/>
                  </a:lnTo>
                  <a:lnTo>
                    <a:pt x="190" y="134"/>
                  </a:lnTo>
                  <a:lnTo>
                    <a:pt x="194" y="116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78"/>
                  </a:lnTo>
                  <a:lnTo>
                    <a:pt x="187" y="59"/>
                  </a:lnTo>
                  <a:lnTo>
                    <a:pt x="178" y="41"/>
                  </a:lnTo>
                  <a:lnTo>
                    <a:pt x="167" y="27"/>
                  </a:lnTo>
                  <a:lnTo>
                    <a:pt x="152" y="16"/>
                  </a:lnTo>
                  <a:lnTo>
                    <a:pt x="136" y="7"/>
                  </a:lnTo>
                  <a:lnTo>
                    <a:pt x="118" y="1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98" y="157"/>
                  </a:moveTo>
                  <a:lnTo>
                    <a:pt x="98" y="157"/>
                  </a:lnTo>
                  <a:lnTo>
                    <a:pt x="85" y="156"/>
                  </a:lnTo>
                  <a:lnTo>
                    <a:pt x="74" y="152"/>
                  </a:lnTo>
                  <a:lnTo>
                    <a:pt x="64" y="146"/>
                  </a:lnTo>
                  <a:lnTo>
                    <a:pt x="54" y="139"/>
                  </a:lnTo>
                  <a:lnTo>
                    <a:pt x="47" y="130"/>
                  </a:lnTo>
                  <a:lnTo>
                    <a:pt x="42" y="119"/>
                  </a:lnTo>
                  <a:lnTo>
                    <a:pt x="38" y="10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85"/>
                  </a:lnTo>
                  <a:lnTo>
                    <a:pt x="42" y="74"/>
                  </a:lnTo>
                  <a:lnTo>
                    <a:pt x="47" y="63"/>
                  </a:lnTo>
                  <a:lnTo>
                    <a:pt x="54" y="54"/>
                  </a:lnTo>
                  <a:lnTo>
                    <a:pt x="64" y="47"/>
                  </a:lnTo>
                  <a:lnTo>
                    <a:pt x="74" y="41"/>
                  </a:lnTo>
                  <a:lnTo>
                    <a:pt x="85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109" y="38"/>
                  </a:lnTo>
                  <a:lnTo>
                    <a:pt x="122" y="41"/>
                  </a:lnTo>
                  <a:lnTo>
                    <a:pt x="131" y="47"/>
                  </a:lnTo>
                  <a:lnTo>
                    <a:pt x="140" y="54"/>
                  </a:lnTo>
                  <a:lnTo>
                    <a:pt x="147" y="63"/>
                  </a:lnTo>
                  <a:lnTo>
                    <a:pt x="152" y="74"/>
                  </a:lnTo>
                  <a:lnTo>
                    <a:pt x="156" y="85"/>
                  </a:lnTo>
                  <a:lnTo>
                    <a:pt x="158" y="98"/>
                  </a:lnTo>
                  <a:lnTo>
                    <a:pt x="158" y="98"/>
                  </a:lnTo>
                  <a:lnTo>
                    <a:pt x="156" y="108"/>
                  </a:lnTo>
                  <a:lnTo>
                    <a:pt x="152" y="119"/>
                  </a:lnTo>
                  <a:lnTo>
                    <a:pt x="147" y="130"/>
                  </a:lnTo>
                  <a:lnTo>
                    <a:pt x="140" y="139"/>
                  </a:lnTo>
                  <a:lnTo>
                    <a:pt x="131" y="146"/>
                  </a:lnTo>
                  <a:lnTo>
                    <a:pt x="122" y="152"/>
                  </a:lnTo>
                  <a:lnTo>
                    <a:pt x="109" y="156"/>
                  </a:lnTo>
                  <a:lnTo>
                    <a:pt x="98" y="157"/>
                  </a:lnTo>
                  <a:lnTo>
                    <a:pt x="98" y="157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105"/>
                  </a:lnTo>
                  <a:lnTo>
                    <a:pt x="62" y="112"/>
                  </a:lnTo>
                  <a:lnTo>
                    <a:pt x="65" y="117"/>
                  </a:lnTo>
                  <a:lnTo>
                    <a:pt x="71" y="123"/>
                  </a:lnTo>
                  <a:lnTo>
                    <a:pt x="76" y="128"/>
                  </a:lnTo>
                  <a:lnTo>
                    <a:pt x="83" y="132"/>
                  </a:lnTo>
                  <a:lnTo>
                    <a:pt x="89" y="134"/>
                  </a:lnTo>
                  <a:lnTo>
                    <a:pt x="98" y="134"/>
                  </a:lnTo>
                  <a:lnTo>
                    <a:pt x="98" y="134"/>
                  </a:lnTo>
                  <a:lnTo>
                    <a:pt x="105" y="134"/>
                  </a:lnTo>
                  <a:lnTo>
                    <a:pt x="112" y="132"/>
                  </a:lnTo>
                  <a:lnTo>
                    <a:pt x="118" y="128"/>
                  </a:lnTo>
                  <a:lnTo>
                    <a:pt x="125" y="123"/>
                  </a:lnTo>
                  <a:lnTo>
                    <a:pt x="129" y="117"/>
                  </a:lnTo>
                  <a:lnTo>
                    <a:pt x="132" y="112"/>
                  </a:lnTo>
                  <a:lnTo>
                    <a:pt x="134" y="105"/>
                  </a:lnTo>
                  <a:lnTo>
                    <a:pt x="136" y="98"/>
                  </a:lnTo>
                  <a:lnTo>
                    <a:pt x="136" y="98"/>
                  </a:lnTo>
                  <a:lnTo>
                    <a:pt x="134" y="88"/>
                  </a:lnTo>
                  <a:lnTo>
                    <a:pt x="132" y="81"/>
                  </a:lnTo>
                  <a:lnTo>
                    <a:pt x="129" y="76"/>
                  </a:lnTo>
                  <a:lnTo>
                    <a:pt x="125" y="70"/>
                  </a:lnTo>
                  <a:lnTo>
                    <a:pt x="118" y="65"/>
                  </a:lnTo>
                  <a:lnTo>
                    <a:pt x="112" y="61"/>
                  </a:lnTo>
                  <a:lnTo>
                    <a:pt x="105" y="59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5"/>
                  </a:lnTo>
                  <a:lnTo>
                    <a:pt x="71" y="70"/>
                  </a:lnTo>
                  <a:lnTo>
                    <a:pt x="65" y="76"/>
                  </a:lnTo>
                  <a:lnTo>
                    <a:pt x="62" y="81"/>
                  </a:lnTo>
                  <a:lnTo>
                    <a:pt x="60" y="88"/>
                  </a:lnTo>
                  <a:lnTo>
                    <a:pt x="60" y="98"/>
                  </a:lnTo>
                  <a:lnTo>
                    <a:pt x="60" y="9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68" name="Group 77">
              <a:extLst>
                <a:ext uri="{FF2B5EF4-FFF2-40B4-BE49-F238E27FC236}">
                  <a16:creationId xmlns:a16="http://schemas.microsoft.com/office/drawing/2014/main" id="{FAFD169F-39B4-F64D-B6D8-13C58FDB12D7}"/>
                </a:ext>
              </a:extLst>
            </p:cNvPr>
            <p:cNvGrpSpPr/>
            <p:nvPr/>
          </p:nvGrpSpPr>
          <p:grpSpPr>
            <a:xfrm>
              <a:off x="6264965" y="3141093"/>
              <a:ext cx="467186" cy="357731"/>
              <a:chOff x="5552261" y="1554043"/>
              <a:chExt cx="363359" cy="27822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70" name="Freeform 96">
                <a:extLst>
                  <a:ext uri="{FF2B5EF4-FFF2-40B4-BE49-F238E27FC236}">
                    <a16:creationId xmlns:a16="http://schemas.microsoft.com/office/drawing/2014/main" id="{2AD4508F-9B72-F04D-BD42-87FF78945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2261" y="1715997"/>
                <a:ext cx="363359" cy="116275"/>
              </a:xfrm>
              <a:custGeom>
                <a:avLst/>
                <a:gdLst/>
                <a:ahLst/>
                <a:cxnLst>
                  <a:cxn ang="0">
                    <a:pos x="211" y="31"/>
                  </a:cxn>
                  <a:cxn ang="0">
                    <a:pos x="140" y="31"/>
                  </a:cxn>
                  <a:cxn ang="0">
                    <a:pos x="140" y="0"/>
                  </a:cxn>
                  <a:cxn ang="0">
                    <a:pos x="0" y="0"/>
                  </a:cxn>
                  <a:cxn ang="0">
                    <a:pos x="0" y="96"/>
                  </a:cxn>
                  <a:cxn ang="0">
                    <a:pos x="0" y="96"/>
                  </a:cxn>
                  <a:cxn ang="0">
                    <a:pos x="2" y="102"/>
                  </a:cxn>
                  <a:cxn ang="0">
                    <a:pos x="4" y="107"/>
                  </a:cxn>
                  <a:cxn ang="0">
                    <a:pos x="9" y="111"/>
                  </a:cxn>
                  <a:cxn ang="0">
                    <a:pos x="17" y="112"/>
                  </a:cxn>
                  <a:cxn ang="0">
                    <a:pos x="334" y="112"/>
                  </a:cxn>
                  <a:cxn ang="0">
                    <a:pos x="334" y="112"/>
                  </a:cxn>
                  <a:cxn ang="0">
                    <a:pos x="341" y="111"/>
                  </a:cxn>
                  <a:cxn ang="0">
                    <a:pos x="347" y="107"/>
                  </a:cxn>
                  <a:cxn ang="0">
                    <a:pos x="350" y="102"/>
                  </a:cxn>
                  <a:cxn ang="0">
                    <a:pos x="350" y="96"/>
                  </a:cxn>
                  <a:cxn ang="0">
                    <a:pos x="350" y="0"/>
                  </a:cxn>
                  <a:cxn ang="0">
                    <a:pos x="211" y="0"/>
                  </a:cxn>
                  <a:cxn ang="0">
                    <a:pos x="211" y="31"/>
                  </a:cxn>
                </a:cxnLst>
                <a:rect l="0" t="0" r="r" b="b"/>
                <a:pathLst>
                  <a:path w="350" h="112">
                    <a:moveTo>
                      <a:pt x="211" y="31"/>
                    </a:moveTo>
                    <a:lnTo>
                      <a:pt x="140" y="31"/>
                    </a:lnTo>
                    <a:lnTo>
                      <a:pt x="140" y="0"/>
                    </a:lnTo>
                    <a:lnTo>
                      <a:pt x="0" y="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02"/>
                    </a:lnTo>
                    <a:lnTo>
                      <a:pt x="4" y="107"/>
                    </a:lnTo>
                    <a:lnTo>
                      <a:pt x="9" y="111"/>
                    </a:lnTo>
                    <a:lnTo>
                      <a:pt x="17" y="112"/>
                    </a:lnTo>
                    <a:lnTo>
                      <a:pt x="334" y="112"/>
                    </a:lnTo>
                    <a:lnTo>
                      <a:pt x="334" y="112"/>
                    </a:lnTo>
                    <a:lnTo>
                      <a:pt x="341" y="111"/>
                    </a:lnTo>
                    <a:lnTo>
                      <a:pt x="347" y="107"/>
                    </a:lnTo>
                    <a:lnTo>
                      <a:pt x="350" y="102"/>
                    </a:lnTo>
                    <a:lnTo>
                      <a:pt x="350" y="96"/>
                    </a:lnTo>
                    <a:lnTo>
                      <a:pt x="350" y="0"/>
                    </a:lnTo>
                    <a:lnTo>
                      <a:pt x="211" y="0"/>
                    </a:lnTo>
                    <a:lnTo>
                      <a:pt x="211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97">
                <a:extLst>
                  <a:ext uri="{FF2B5EF4-FFF2-40B4-BE49-F238E27FC236}">
                    <a16:creationId xmlns:a16="http://schemas.microsoft.com/office/drawing/2014/main" id="{97BFFAC2-6223-2D49-8CDA-1492843D3A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2261" y="1554043"/>
                <a:ext cx="363359" cy="137038"/>
              </a:xfrm>
              <a:custGeom>
                <a:avLst/>
                <a:gdLst/>
                <a:ahLst/>
                <a:cxnLst>
                  <a:cxn ang="0">
                    <a:pos x="334" y="42"/>
                  </a:cxn>
                  <a:cxn ang="0">
                    <a:pos x="225" y="42"/>
                  </a:cxn>
                  <a:cxn ang="0">
                    <a:pos x="225" y="42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2"/>
                  </a:cxn>
                  <a:cxn ang="0">
                    <a:pos x="223" y="0"/>
                  </a:cxn>
                  <a:cxn ang="0">
                    <a:pos x="222" y="0"/>
                  </a:cxn>
                  <a:cxn ang="0">
                    <a:pos x="120" y="0"/>
                  </a:cxn>
                  <a:cxn ang="0">
                    <a:pos x="120" y="0"/>
                  </a:cxn>
                  <a:cxn ang="0">
                    <a:pos x="118" y="2"/>
                  </a:cxn>
                  <a:cxn ang="0">
                    <a:pos x="116" y="4"/>
                  </a:cxn>
                  <a:cxn ang="0">
                    <a:pos x="115" y="5"/>
                  </a:cxn>
                  <a:cxn ang="0">
                    <a:pos x="115" y="5"/>
                  </a:cxn>
                  <a:cxn ang="0">
                    <a:pos x="115" y="42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9" y="42"/>
                  </a:cxn>
                  <a:cxn ang="0">
                    <a:pos x="4" y="45"/>
                  </a:cxn>
                  <a:cxn ang="0">
                    <a:pos x="2" y="51"/>
                  </a:cxn>
                  <a:cxn ang="0">
                    <a:pos x="0" y="58"/>
                  </a:cxn>
                  <a:cxn ang="0">
                    <a:pos x="0" y="130"/>
                  </a:cxn>
                  <a:cxn ang="0">
                    <a:pos x="350" y="130"/>
                  </a:cxn>
                  <a:cxn ang="0">
                    <a:pos x="350" y="58"/>
                  </a:cxn>
                  <a:cxn ang="0">
                    <a:pos x="350" y="58"/>
                  </a:cxn>
                  <a:cxn ang="0">
                    <a:pos x="350" y="51"/>
                  </a:cxn>
                  <a:cxn ang="0">
                    <a:pos x="347" y="45"/>
                  </a:cxn>
                  <a:cxn ang="0">
                    <a:pos x="341" y="42"/>
                  </a:cxn>
                  <a:cxn ang="0">
                    <a:pos x="334" y="42"/>
                  </a:cxn>
                  <a:cxn ang="0">
                    <a:pos x="334" y="42"/>
                  </a:cxn>
                  <a:cxn ang="0">
                    <a:pos x="133" y="42"/>
                  </a:cxn>
                  <a:cxn ang="0">
                    <a:pos x="133" y="13"/>
                  </a:cxn>
                  <a:cxn ang="0">
                    <a:pos x="209" y="13"/>
                  </a:cxn>
                  <a:cxn ang="0">
                    <a:pos x="209" y="42"/>
                  </a:cxn>
                  <a:cxn ang="0">
                    <a:pos x="133" y="42"/>
                  </a:cxn>
                </a:cxnLst>
                <a:rect l="0" t="0" r="r" b="b"/>
                <a:pathLst>
                  <a:path w="350" h="130">
                    <a:moveTo>
                      <a:pt x="334" y="42"/>
                    </a:moveTo>
                    <a:lnTo>
                      <a:pt x="225" y="42"/>
                    </a:lnTo>
                    <a:lnTo>
                      <a:pt x="225" y="42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2"/>
                    </a:lnTo>
                    <a:lnTo>
                      <a:pt x="223" y="0"/>
                    </a:lnTo>
                    <a:lnTo>
                      <a:pt x="222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8" y="2"/>
                    </a:lnTo>
                    <a:lnTo>
                      <a:pt x="116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5" y="42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9" y="42"/>
                    </a:lnTo>
                    <a:lnTo>
                      <a:pt x="4" y="45"/>
                    </a:lnTo>
                    <a:lnTo>
                      <a:pt x="2" y="51"/>
                    </a:lnTo>
                    <a:lnTo>
                      <a:pt x="0" y="58"/>
                    </a:lnTo>
                    <a:lnTo>
                      <a:pt x="0" y="130"/>
                    </a:lnTo>
                    <a:lnTo>
                      <a:pt x="350" y="130"/>
                    </a:lnTo>
                    <a:lnTo>
                      <a:pt x="350" y="58"/>
                    </a:lnTo>
                    <a:lnTo>
                      <a:pt x="350" y="58"/>
                    </a:lnTo>
                    <a:lnTo>
                      <a:pt x="350" y="51"/>
                    </a:lnTo>
                    <a:lnTo>
                      <a:pt x="347" y="45"/>
                    </a:lnTo>
                    <a:lnTo>
                      <a:pt x="341" y="42"/>
                    </a:lnTo>
                    <a:lnTo>
                      <a:pt x="334" y="42"/>
                    </a:lnTo>
                    <a:lnTo>
                      <a:pt x="334" y="42"/>
                    </a:lnTo>
                    <a:close/>
                    <a:moveTo>
                      <a:pt x="133" y="42"/>
                    </a:moveTo>
                    <a:lnTo>
                      <a:pt x="133" y="13"/>
                    </a:lnTo>
                    <a:lnTo>
                      <a:pt x="209" y="13"/>
                    </a:lnTo>
                    <a:lnTo>
                      <a:pt x="209" y="42"/>
                    </a:lnTo>
                    <a:lnTo>
                      <a:pt x="133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72" name="Rectangle 98">
                <a:extLst>
                  <a:ext uri="{FF2B5EF4-FFF2-40B4-BE49-F238E27FC236}">
                    <a16:creationId xmlns:a16="http://schemas.microsoft.com/office/drawing/2014/main" id="{AB047C87-07CC-A54C-8F3A-23778D6C5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062" y="1715997"/>
                <a:ext cx="45679" cy="186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FE30201-3FB7-B042-ACC2-2F0B905379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3095" y="2802903"/>
              <a:ext cx="378645" cy="426288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E21260E-8F6D-F948-8835-390433852E80}"/>
              </a:ext>
            </a:extLst>
          </p:cNvPr>
          <p:cNvGrpSpPr/>
          <p:nvPr/>
        </p:nvGrpSpPr>
        <p:grpSpPr>
          <a:xfrm>
            <a:off x="796834" y="3318580"/>
            <a:ext cx="2536916" cy="918608"/>
            <a:chOff x="796834" y="4019224"/>
            <a:chExt cx="2536916" cy="918608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7A9CB5E-AD64-E941-A4AA-EB311F601E4E}"/>
                </a:ext>
              </a:extLst>
            </p:cNvPr>
            <p:cNvSpPr/>
            <p:nvPr/>
          </p:nvSpPr>
          <p:spPr>
            <a:xfrm>
              <a:off x="796834" y="4308044"/>
              <a:ext cx="2536916" cy="629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E848FB4-A593-E14D-A2E7-A99D6114FED4}"/>
                </a:ext>
              </a:extLst>
            </p:cNvPr>
            <p:cNvSpPr txBox="1"/>
            <p:nvPr/>
          </p:nvSpPr>
          <p:spPr>
            <a:xfrm>
              <a:off x="2095198" y="4019224"/>
              <a:ext cx="1238552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1"/>
                  </a:solidFill>
                  <a:cs typeface="+mn-ea"/>
                  <a:sym typeface="+mn-lt"/>
                </a:rPr>
                <a:t>The quick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77D8F31-B796-F44B-908D-AECEC5D95649}"/>
              </a:ext>
            </a:extLst>
          </p:cNvPr>
          <p:cNvGrpSpPr/>
          <p:nvPr/>
        </p:nvGrpSpPr>
        <p:grpSpPr>
          <a:xfrm>
            <a:off x="2597441" y="4767080"/>
            <a:ext cx="3077100" cy="918608"/>
            <a:chOff x="2597441" y="5467724"/>
            <a:chExt cx="3077100" cy="91860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6966CF4-D219-E945-A9C2-40D166DA92D4}"/>
                </a:ext>
              </a:extLst>
            </p:cNvPr>
            <p:cNvSpPr/>
            <p:nvPr/>
          </p:nvSpPr>
          <p:spPr>
            <a:xfrm>
              <a:off x="2597441" y="5756544"/>
              <a:ext cx="3077100" cy="629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A7B7B7B-0F8F-B140-B90B-07E9EC94A3C8}"/>
                </a:ext>
              </a:extLst>
            </p:cNvPr>
            <p:cNvSpPr txBox="1"/>
            <p:nvPr/>
          </p:nvSpPr>
          <p:spPr>
            <a:xfrm>
              <a:off x="4435989" y="5467724"/>
              <a:ext cx="1238552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r"/>
              <a:r>
                <a:rPr lang="en-US" sz="1600" dirty="0">
                  <a:solidFill>
                    <a:schemeClr val="accent2"/>
                  </a:solidFill>
                  <a:cs typeface="+mn-ea"/>
                  <a:sym typeface="+mn-lt"/>
                </a:rPr>
                <a:t>The quick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276F073-60DE-4C43-9949-C4F182DB7270}"/>
              </a:ext>
            </a:extLst>
          </p:cNvPr>
          <p:cNvGrpSpPr/>
          <p:nvPr/>
        </p:nvGrpSpPr>
        <p:grpSpPr>
          <a:xfrm>
            <a:off x="6086076" y="4767080"/>
            <a:ext cx="3077100" cy="918608"/>
            <a:chOff x="6086076" y="5467724"/>
            <a:chExt cx="3077100" cy="91860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2AF5F710-F7E2-C740-91AE-8450D38E0E0E}"/>
                </a:ext>
              </a:extLst>
            </p:cNvPr>
            <p:cNvSpPr/>
            <p:nvPr/>
          </p:nvSpPr>
          <p:spPr>
            <a:xfrm>
              <a:off x="6086076" y="5756544"/>
              <a:ext cx="3077100" cy="629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081CFFF-5D35-EC43-B244-0B16B721254C}"/>
                </a:ext>
              </a:extLst>
            </p:cNvPr>
            <p:cNvSpPr txBox="1"/>
            <p:nvPr/>
          </p:nvSpPr>
          <p:spPr>
            <a:xfrm>
              <a:off x="6086076" y="5467724"/>
              <a:ext cx="1238552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  <a:cs typeface="+mn-ea"/>
                  <a:sym typeface="+mn-lt"/>
                </a:rPr>
                <a:t>The quick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5429794-63F4-0F46-9AEB-8D86B3CEC0E0}"/>
              </a:ext>
            </a:extLst>
          </p:cNvPr>
          <p:cNvGrpSpPr/>
          <p:nvPr/>
        </p:nvGrpSpPr>
        <p:grpSpPr>
          <a:xfrm>
            <a:off x="8928828" y="3318580"/>
            <a:ext cx="2466338" cy="918608"/>
            <a:chOff x="8928828" y="4019224"/>
            <a:chExt cx="2466338" cy="918608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D0F6768-B879-E348-858A-02AA9FBA3D4A}"/>
                </a:ext>
              </a:extLst>
            </p:cNvPr>
            <p:cNvSpPr/>
            <p:nvPr/>
          </p:nvSpPr>
          <p:spPr>
            <a:xfrm>
              <a:off x="8928828" y="4308044"/>
              <a:ext cx="2466338" cy="629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106520C-4ABE-BF4B-837E-73508711CEDC}"/>
                </a:ext>
              </a:extLst>
            </p:cNvPr>
            <p:cNvSpPr txBox="1"/>
            <p:nvPr/>
          </p:nvSpPr>
          <p:spPr>
            <a:xfrm>
              <a:off x="8928828" y="4019224"/>
              <a:ext cx="1238552" cy="338554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600" dirty="0">
                  <a:solidFill>
                    <a:schemeClr val="accent5"/>
                  </a:solidFill>
                  <a:cs typeface="+mn-ea"/>
                  <a:sym typeface="+mn-lt"/>
                </a:rPr>
                <a:t>The quick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33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0" y="165347"/>
            <a:ext cx="2487930" cy="746379"/>
          </a:xfrm>
        </p:spPr>
      </p:pic>
      <p:sp>
        <p:nvSpPr>
          <p:cNvPr id="5" name="Прямоугольник 6"/>
          <p:cNvSpPr/>
          <p:nvPr/>
        </p:nvSpPr>
        <p:spPr>
          <a:xfrm>
            <a:off x="7847376" y="1179779"/>
            <a:ext cx="413450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http://powerpointbase.com</a:t>
            </a:r>
            <a:r>
              <a:rPr lang="ru-RU" sz="1600" dirty="0"/>
              <a:t> </a:t>
            </a:r>
            <a:r>
              <a:rPr lang="en-US" sz="1600" dirty="0"/>
              <a:t> – </a:t>
            </a:r>
            <a:r>
              <a:rPr lang="ru-RU" sz="1600" dirty="0"/>
              <a:t>это самый крупный портал бесплатных шаблонов презентаций </a:t>
            </a:r>
            <a:r>
              <a:rPr lang="en-US" sz="1600" dirty="0"/>
              <a:t>PowerPoint.</a:t>
            </a:r>
          </a:p>
          <a:p>
            <a:endParaRPr lang="en-US" sz="1600" dirty="0"/>
          </a:p>
          <a:p>
            <a:r>
              <a:rPr lang="en-US" sz="1600" dirty="0">
                <a:hlinkClick r:id="rId4"/>
              </a:rPr>
              <a:t>http://powerpointbase.com/premium/</a:t>
            </a:r>
            <a:r>
              <a:rPr lang="en-US" sz="1600" dirty="0"/>
              <a:t> - Premium </a:t>
            </a:r>
            <a:r>
              <a:rPr lang="ru-RU" sz="1600" dirty="0"/>
              <a:t>шаблоны презентаций </a:t>
            </a:r>
            <a:r>
              <a:rPr lang="en-US" sz="1600" dirty="0"/>
              <a:t>PowerPoint</a:t>
            </a:r>
          </a:p>
          <a:p>
            <a:endParaRPr lang="en-US" sz="1600" dirty="0"/>
          </a:p>
          <a:p>
            <a:r>
              <a:rPr lang="en-US" sz="1600" dirty="0">
                <a:hlinkClick r:id="rId5"/>
              </a:rPr>
              <a:t>http://powerpointbase.com/wordtemplates/</a:t>
            </a:r>
            <a:r>
              <a:rPr lang="en-US" sz="1600" dirty="0"/>
              <a:t> - </a:t>
            </a:r>
            <a:r>
              <a:rPr lang="ru-RU" sz="1600" dirty="0"/>
              <a:t>шаблоны </a:t>
            </a:r>
            <a:r>
              <a:rPr lang="en-US" sz="1600" dirty="0"/>
              <a:t>Word </a:t>
            </a:r>
            <a:r>
              <a:rPr lang="ru-RU" sz="1600" dirty="0"/>
              <a:t>для создания эффектных раздаточных материалов</a:t>
            </a:r>
          </a:p>
          <a:p>
            <a:endParaRPr lang="ru-RU" sz="1600" dirty="0"/>
          </a:p>
          <a:p>
            <a:r>
              <a:rPr lang="en-US" sz="1600" dirty="0">
                <a:hlinkClick r:id="rId6"/>
              </a:rPr>
              <a:t>http://powerpointbase.com/diagrams/</a:t>
            </a:r>
            <a:r>
              <a:rPr lang="ru-RU" sz="1600" dirty="0"/>
              <a:t> - шаблоны диаграмм и графиков для большей визуализации в презентациях</a:t>
            </a:r>
          </a:p>
          <a:p>
            <a:endParaRPr lang="ru-RU" sz="1600" dirty="0"/>
          </a:p>
          <a:p>
            <a:r>
              <a:rPr lang="en-US" sz="1600" dirty="0">
                <a:hlinkClick r:id="rId7"/>
              </a:rPr>
              <a:t>http://powerpointbase.com/certificates/</a:t>
            </a:r>
            <a:r>
              <a:rPr lang="ru-RU" sz="1600" dirty="0"/>
              <a:t> - шаблоны сертификатов, дипломов, грамот</a:t>
            </a:r>
          </a:p>
          <a:p>
            <a:endParaRPr lang="ru-RU" sz="1600" dirty="0"/>
          </a:p>
          <a:p>
            <a:r>
              <a:rPr lang="ru-RU" sz="1600" dirty="0"/>
              <a:t>А также статьи и многое другое…  </a:t>
            </a:r>
          </a:p>
        </p:txBody>
      </p:sp>
      <p:sp>
        <p:nvSpPr>
          <p:cNvPr id="6" name="Прямоугольник 7"/>
          <p:cNvSpPr/>
          <p:nvPr/>
        </p:nvSpPr>
        <p:spPr>
          <a:xfrm>
            <a:off x="242206" y="3638401"/>
            <a:ext cx="362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НАШИ УСЛУГИ: </a:t>
            </a:r>
          </a:p>
        </p:txBody>
      </p:sp>
      <p:sp>
        <p:nvSpPr>
          <p:cNvPr id="13" name="Прямоугольник 14"/>
          <p:cNvSpPr/>
          <p:nvPr/>
        </p:nvSpPr>
        <p:spPr>
          <a:xfrm>
            <a:off x="242206" y="5727295"/>
            <a:ext cx="4119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КОНТАКТЫ: </a:t>
            </a:r>
            <a:r>
              <a:rPr lang="en-US" dirty="0">
                <a:hlinkClick r:id="rId8"/>
              </a:rPr>
              <a:t>powerpointbase@gmail.com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5" name="Прямоугольник 7"/>
          <p:cNvSpPr/>
          <p:nvPr/>
        </p:nvSpPr>
        <p:spPr>
          <a:xfrm>
            <a:off x="242206" y="1179779"/>
            <a:ext cx="4412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НАШИ СТРАНИЦЫ В СОЦИАЛЬНЫХ СЕТЯХ: </a:t>
            </a:r>
          </a:p>
        </p:txBody>
      </p:sp>
      <p:pic>
        <p:nvPicPr>
          <p:cNvPr id="1026" name="Picture 2" descr="Social Media Icons Set Logo, Social Media Icons, Social Media 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4652" r="66796" b="69848"/>
          <a:stretch/>
        </p:blipFill>
        <p:spPr bwMode="auto">
          <a:xfrm>
            <a:off x="336205" y="1648042"/>
            <a:ext cx="324502" cy="3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5" y="2077683"/>
            <a:ext cx="325544" cy="326423"/>
          </a:xfrm>
          <a:prstGeom prst="rect">
            <a:avLst/>
          </a:prstGeom>
        </p:spPr>
      </p:pic>
      <p:pic>
        <p:nvPicPr>
          <p:cNvPr id="27" name="Picture 2" descr="Social Media Icons Set Logo, Social Media Icons, Social Media ...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4" t="4652" r="7846" b="69848"/>
          <a:stretch/>
        </p:blipFill>
        <p:spPr bwMode="auto">
          <a:xfrm>
            <a:off x="334217" y="2945620"/>
            <a:ext cx="328475" cy="3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60707" y="1628801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2"/>
              </a:rPr>
              <a:t>https://www.facebook.com/powerpointfree/</a:t>
            </a:r>
            <a:r>
              <a:rPr lang="en-US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59396" y="2051908"/>
            <a:ext cx="304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3"/>
              </a:rPr>
              <a:t>https://vk.com/club79040830</a:t>
            </a:r>
            <a:r>
              <a:rPr lang="en-US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9396" y="2924165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4"/>
              </a:rPr>
              <a:t>https://www.youtube.com/channel/UC3Kc-8AJVMloXo2YQbmAOqA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572375" y="1240341"/>
            <a:ext cx="0" cy="484901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42206" y="3970298"/>
            <a:ext cx="556569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Разработка (оформление) презентации «под ключ»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Разработка авторского шаблона презентации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Оформление раздаточных материалов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Разработка фирменного стиля</a:t>
            </a:r>
          </a:p>
          <a:p>
            <a:r>
              <a:rPr lang="ru-RU" dirty="0"/>
              <a:t>Детальнее: </a:t>
            </a:r>
            <a:r>
              <a:rPr lang="en-US" dirty="0">
                <a:hlinkClick r:id="rId15"/>
              </a:rPr>
              <a:t>http://powerpointbase.com/offer.html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32" name="Picture 22">
            <a:extLst>
              <a:ext uri="{FF2B5EF4-FFF2-40B4-BE49-F238E27FC236}">
                <a16:creationId xmlns:a16="http://schemas.microsoft.com/office/drawing/2014/main" id="{C702CA38-3FE8-4424-9559-6E2445696DD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217" y="2525510"/>
            <a:ext cx="325544" cy="325544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:a16="http://schemas.microsoft.com/office/drawing/2014/main" id="{2A1A9CE7-E210-4085-B797-E46729EB1331}"/>
              </a:ext>
            </a:extLst>
          </p:cNvPr>
          <p:cNvSpPr/>
          <p:nvPr/>
        </p:nvSpPr>
        <p:spPr>
          <a:xfrm>
            <a:off x="657408" y="2499296"/>
            <a:ext cx="2944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17"/>
              </a:rPr>
              <a:t>https://t.me/powerpointhub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7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85908"/>
            <a:ext cx="10515600" cy="779463"/>
          </a:xfrm>
        </p:spPr>
        <p:txBody>
          <a:bodyPr/>
          <a:lstStyle/>
          <a:p>
            <a:r>
              <a:rPr lang="ru-RU" dirty="0">
                <a:solidFill>
                  <a:srgbClr val="1893DD"/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МИССИЯ ШКОЛЫ</a:t>
            </a:r>
            <a:endParaRPr lang="en-UA" dirty="0">
              <a:solidFill>
                <a:srgbClr val="1893DD"/>
              </a:solidFill>
              <a:latin typeface="Palatino Linotype" panose="02040502050505030304" pitchFamily="18" charset="0"/>
              <a:ea typeface="Segoe UI Black" panose="020B0A02040204020203" pitchFamily="34" charset="0"/>
            </a:endParaRPr>
          </a:p>
        </p:txBody>
      </p:sp>
      <p:grpSp>
        <p:nvGrpSpPr>
          <p:cNvPr id="44" name="Group 63">
            <a:extLst>
              <a:ext uri="{FF2B5EF4-FFF2-40B4-BE49-F238E27FC236}">
                <a16:creationId xmlns:a16="http://schemas.microsoft.com/office/drawing/2014/main" id="{653A6AE7-B501-F348-A373-E769636B3739}"/>
              </a:ext>
            </a:extLst>
          </p:cNvPr>
          <p:cNvGrpSpPr/>
          <p:nvPr/>
        </p:nvGrpSpPr>
        <p:grpSpPr>
          <a:xfrm>
            <a:off x="1064335" y="5224698"/>
            <a:ext cx="1632628" cy="1053938"/>
            <a:chOff x="1064335" y="4682887"/>
            <a:chExt cx="1632628" cy="1053938"/>
          </a:xfrm>
        </p:grpSpPr>
        <p:sp>
          <p:nvSpPr>
            <p:cNvPr id="45" name="TextBox 49">
              <a:extLst>
                <a:ext uri="{FF2B5EF4-FFF2-40B4-BE49-F238E27FC236}">
                  <a16:creationId xmlns:a16="http://schemas.microsoft.com/office/drawing/2014/main" id="{108ECC95-6066-4747-B120-A12EC72C6F10}"/>
                </a:ext>
              </a:extLst>
            </p:cNvPr>
            <p:cNvSpPr txBox="1"/>
            <p:nvPr/>
          </p:nvSpPr>
          <p:spPr>
            <a:xfrm>
              <a:off x="1064335" y="4682887"/>
              <a:ext cx="1632628" cy="46793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endParaRPr lang="zh-CN" altLang="en-US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50">
              <a:extLst>
                <a:ext uri="{FF2B5EF4-FFF2-40B4-BE49-F238E27FC236}">
                  <a16:creationId xmlns:a16="http://schemas.microsoft.com/office/drawing/2014/main" id="{21FF1077-D325-3143-9932-3FC53AE9DC34}"/>
                </a:ext>
              </a:extLst>
            </p:cNvPr>
            <p:cNvSpPr txBox="1">
              <a:spLocks/>
            </p:cNvSpPr>
            <p:nvPr/>
          </p:nvSpPr>
          <p:spPr>
            <a:xfrm>
              <a:off x="1064335" y="5150817"/>
              <a:ext cx="1620033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Autofit/>
            </a:bodyPr>
            <a:lstStyle/>
            <a:p>
              <a:pPr>
                <a:lnSpc>
                  <a:spcPct val="120000"/>
                </a:lnSpc>
              </a:pP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b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</a:b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3AE33D-8C7E-4D5C-816C-3BDE3FC83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760" y="821432"/>
            <a:ext cx="4800600" cy="4871197"/>
          </a:xfrm>
          <a:prstGeom prst="ellipse">
            <a:avLst/>
          </a:prstGeom>
          <a:ln w="63500" cap="rnd">
            <a:solidFill>
              <a:srgbClr val="1893D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54AE2114-FFA2-4A86-B900-4DF6E50AA9C5}"/>
              </a:ext>
            </a:extLst>
          </p:cNvPr>
          <p:cNvSpPr txBox="1"/>
          <p:nvPr/>
        </p:nvSpPr>
        <p:spPr>
          <a:xfrm>
            <a:off x="548640" y="1939607"/>
            <a:ext cx="60045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Воспитание социально</a:t>
            </a:r>
            <a:r>
              <a:rPr lang="en-US" sz="3200" dirty="0">
                <a:solidFill>
                  <a:schemeClr val="accent1"/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-</a:t>
            </a:r>
            <a:r>
              <a:rPr lang="ru-RU" sz="3200" dirty="0">
                <a:solidFill>
                  <a:schemeClr val="accent1"/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компетентностной личности и реализации личностного потенциала участников образовательного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349162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950" y="28575"/>
            <a:ext cx="12821239" cy="130484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Основные задачи на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2022-2023 учебный год:</a:t>
            </a:r>
            <a:endParaRPr lang="en-UA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ea typeface="Segoe UI Black" panose="020B0A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371C7E-C558-47A5-B9C9-5BC36C60B7AD}"/>
              </a:ext>
            </a:extLst>
          </p:cNvPr>
          <p:cNvSpPr txBox="1"/>
          <p:nvPr/>
        </p:nvSpPr>
        <p:spPr>
          <a:xfrm>
            <a:off x="226903" y="2157990"/>
            <a:ext cx="1108120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•</a:t>
            </a:r>
            <a:r>
              <a:rPr lang="ru-RU" b="1" dirty="0"/>
              <a:t>Продолжить работу по росту уровня обученности и качества знаний в соответствии с требованиями Государственного стандарта на каждой ступени обучения.</a:t>
            </a:r>
            <a:endParaRPr lang="en-US" b="1" dirty="0"/>
          </a:p>
          <a:p>
            <a:r>
              <a:rPr lang="ru-RU" b="1" dirty="0"/>
              <a:t> •Формирование практических навыков и компетентностей у учащихся. </a:t>
            </a:r>
            <a:endParaRPr lang="en-US" b="1" dirty="0"/>
          </a:p>
          <a:p>
            <a:r>
              <a:rPr lang="ru-RU" b="1" dirty="0"/>
              <a:t>•Увеличение количества победителей городских, областных, республиканских олимпиад, творческих конкурсов в условиях нового формата. </a:t>
            </a:r>
            <a:endParaRPr lang="en-US" b="1" dirty="0"/>
          </a:p>
          <a:p>
            <a:r>
              <a:rPr lang="ru-RU" b="1" dirty="0"/>
              <a:t>•Развитие интеллектуальной, академической, творческой, лидерской, художественной, спортивной одаренности детей, начиная с начальной школы. </a:t>
            </a:r>
            <a:endParaRPr lang="en-US" b="1" dirty="0"/>
          </a:p>
          <a:p>
            <a:r>
              <a:rPr lang="ru-RU" b="1" dirty="0"/>
              <a:t>•Повышений уровня конкурентоспособности, психологической стойкости, эмоциональной уравновешенности и стабильности выпускников.</a:t>
            </a:r>
            <a:endParaRPr lang="en-US" b="1" dirty="0"/>
          </a:p>
          <a:p>
            <a:r>
              <a:rPr lang="ru-RU" b="1" dirty="0"/>
              <a:t>•Повышение профессиональной компетенции педагогов через дальнейшее освоение новых ИКТ-технологий. </a:t>
            </a:r>
          </a:p>
          <a:p>
            <a:r>
              <a:rPr lang="ru-RU" b="1" dirty="0"/>
              <a:t>•Совершенствование системы семейного воспитания; усиление роли семьи в воспитании детей и привлечение семьи к организации учебно-воспитательного процесса в школе (родительские собрания, родительский комитет, совместные мероприятия и праздники).</a:t>
            </a:r>
          </a:p>
          <a:p>
            <a:r>
              <a:rPr lang="ru-RU" b="1" dirty="0"/>
              <a:t>•Продолжить укрепление материально-технической базы школы-гимназии.</a:t>
            </a:r>
          </a:p>
        </p:txBody>
      </p:sp>
    </p:spTree>
    <p:extLst>
      <p:ext uri="{BB962C8B-B14F-4D97-AF65-F5344CB8AC3E}">
        <p14:creationId xmlns:p14="http://schemas.microsoft.com/office/powerpoint/2010/main" val="311706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317" y="157090"/>
            <a:ext cx="12821239" cy="1304844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Программа развития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школы на 20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22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-202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7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  <a:ea typeface="Segoe UI Black" panose="020B0A02040204020203" pitchFamily="34" charset="0"/>
              </a:rPr>
              <a:t>гг.</a:t>
            </a:r>
            <a:endParaRPr lang="en-UA" b="1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  <a:ea typeface="Segoe UI Black" panose="020B0A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1371C7E-C558-47A5-B9C9-5BC36C60B7AD}"/>
              </a:ext>
            </a:extLst>
          </p:cNvPr>
          <p:cNvSpPr txBox="1"/>
          <p:nvPr/>
        </p:nvSpPr>
        <p:spPr>
          <a:xfrm>
            <a:off x="397700" y="2574391"/>
            <a:ext cx="110812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•Для выполнения поставленных задач была разработана и утверждена Программа развития школы на 2019-2024 </a:t>
            </a:r>
            <a:r>
              <a:rPr lang="ru-RU" sz="2800" b="1" dirty="0" err="1"/>
              <a:t>г.г</a:t>
            </a:r>
            <a:r>
              <a:rPr lang="ru-RU" sz="2800" b="1" dirty="0"/>
              <a:t>. </a:t>
            </a:r>
          </a:p>
          <a:p>
            <a:r>
              <a:rPr lang="ru-RU" sz="2800" b="1" dirty="0"/>
              <a:t>•Школьное образование сегодня представляет собой самый длительный этап формального обучения каждого человека и является одним из решающих факторов как индивидуального успеха, так и долгосрочного развития всей страны.</a:t>
            </a:r>
          </a:p>
          <a:p>
            <a:r>
              <a:rPr lang="ru-RU" sz="2800" b="1" dirty="0"/>
              <a:t> •Вся деятельность педколлектива направлена на решение одной самой главной задачи –качественное образование для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293343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958" y="178312"/>
            <a:ext cx="8758084" cy="126703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Palatino Linotype" panose="02040502050505030304" pitchFamily="18" charset="0"/>
              </a:rPr>
              <a:t>Сведения о наполняемости классов учащимися за последние 3 года</a:t>
            </a:r>
            <a:endParaRPr lang="en-UA" dirty="0">
              <a:solidFill>
                <a:schemeClr val="accent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3" name="Таблица 32">
            <a:extLst>
              <a:ext uri="{FF2B5EF4-FFF2-40B4-BE49-F238E27FC236}">
                <a16:creationId xmlns:a16="http://schemas.microsoft.com/office/drawing/2014/main" id="{85F3FE50-A294-4F22-B11A-3602B565D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72593"/>
              </p:ext>
            </p:extLst>
          </p:nvPr>
        </p:nvGraphicFramePr>
        <p:xfrm>
          <a:off x="1494503" y="1759974"/>
          <a:ext cx="9344947" cy="3707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287">
                  <a:extLst>
                    <a:ext uri="{9D8B030D-6E8A-4147-A177-3AD203B41FA5}">
                      <a16:colId xmlns:a16="http://schemas.microsoft.com/office/drawing/2014/main" val="3409851855"/>
                    </a:ext>
                  </a:extLst>
                </a:gridCol>
                <a:gridCol w="1541332">
                  <a:extLst>
                    <a:ext uri="{9D8B030D-6E8A-4147-A177-3AD203B41FA5}">
                      <a16:colId xmlns:a16="http://schemas.microsoft.com/office/drawing/2014/main" val="1454825690"/>
                    </a:ext>
                  </a:extLst>
                </a:gridCol>
                <a:gridCol w="1541332">
                  <a:extLst>
                    <a:ext uri="{9D8B030D-6E8A-4147-A177-3AD203B41FA5}">
                      <a16:colId xmlns:a16="http://schemas.microsoft.com/office/drawing/2014/main" val="1234496313"/>
                    </a:ext>
                  </a:extLst>
                </a:gridCol>
                <a:gridCol w="1541332">
                  <a:extLst>
                    <a:ext uri="{9D8B030D-6E8A-4147-A177-3AD203B41FA5}">
                      <a16:colId xmlns:a16="http://schemas.microsoft.com/office/drawing/2014/main" val="2608118439"/>
                    </a:ext>
                  </a:extLst>
                </a:gridCol>
                <a:gridCol w="1541332">
                  <a:extLst>
                    <a:ext uri="{9D8B030D-6E8A-4147-A177-3AD203B41FA5}">
                      <a16:colId xmlns:a16="http://schemas.microsoft.com/office/drawing/2014/main" val="361547469"/>
                    </a:ext>
                  </a:extLst>
                </a:gridCol>
                <a:gridCol w="1541332">
                  <a:extLst>
                    <a:ext uri="{9D8B030D-6E8A-4147-A177-3AD203B41FA5}">
                      <a16:colId xmlns:a16="http://schemas.microsoft.com/office/drawing/2014/main" val="682821317"/>
                    </a:ext>
                  </a:extLst>
                </a:gridCol>
              </a:tblGrid>
              <a:tr h="954205">
                <a:tc>
                  <a:txBody>
                    <a:bodyPr/>
                    <a:lstStyle/>
                    <a:p>
                      <a:r>
                        <a:rPr lang="ru-RU" sz="2400" dirty="0"/>
                        <a:t>Учебный год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0 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</a:t>
                      </a:r>
                      <a:r>
                        <a:rPr lang="ru-RU" sz="2400" dirty="0"/>
                        <a:t>ступень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II</a:t>
                      </a:r>
                      <a:r>
                        <a:rPr lang="ru-RU" sz="2400" dirty="0"/>
                        <a:t>ступень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III</a:t>
                      </a:r>
                      <a:r>
                        <a:rPr lang="ru-RU" sz="2400" dirty="0"/>
                        <a:t>ступень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Всего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044345"/>
                  </a:ext>
                </a:extLst>
              </a:tr>
              <a:tr h="9177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921803"/>
                  </a:ext>
                </a:extLst>
              </a:tr>
              <a:tr h="9177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05347"/>
                  </a:ext>
                </a:extLst>
              </a:tr>
              <a:tr h="9177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90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24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5A74F-FD12-4631-A09E-C22BCF18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925" y="355600"/>
            <a:ext cx="5353050" cy="1092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Педагогические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кадры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9DBE9D3-54C9-41E5-9E74-05535ACE4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4139386"/>
              </p:ext>
            </p:extLst>
          </p:nvPr>
        </p:nvGraphicFramePr>
        <p:xfrm>
          <a:off x="-48768" y="14816"/>
          <a:ext cx="5654675" cy="341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CB271C-0E2B-4767-8567-C4E03C79A4A0}"/>
              </a:ext>
            </a:extLst>
          </p:cNvPr>
          <p:cNvSpPr txBox="1"/>
          <p:nvPr/>
        </p:nvSpPr>
        <p:spPr>
          <a:xfrm>
            <a:off x="8043420" y="1636781"/>
            <a:ext cx="23674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71 учитель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D61FDF07-1041-4012-87AA-C5B8A1944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760784"/>
              </p:ext>
            </p:extLst>
          </p:nvPr>
        </p:nvGraphicFramePr>
        <p:xfrm>
          <a:off x="-48768" y="3495674"/>
          <a:ext cx="10459593" cy="3118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EDC77B93-8E6F-43D5-809D-6F5A4EAC2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224203"/>
              </p:ext>
            </p:extLst>
          </p:nvPr>
        </p:nvGraphicFramePr>
        <p:xfrm>
          <a:off x="5505450" y="2348986"/>
          <a:ext cx="6686549" cy="445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6549">
                  <a:extLst>
                    <a:ext uri="{9D8B030D-6E8A-4147-A177-3AD203B41FA5}">
                      <a16:colId xmlns:a16="http://schemas.microsoft.com/office/drawing/2014/main" val="4279619164"/>
                    </a:ext>
                  </a:extLst>
                </a:gridCol>
              </a:tblGrid>
              <a:tr h="31937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Другие награды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505635"/>
                  </a:ext>
                </a:extLst>
              </a:tr>
              <a:tr h="3193735">
                <a:tc>
                  <a:txBody>
                    <a:bodyPr/>
                    <a:lstStyle/>
                    <a:p>
                      <a:r>
                        <a:rPr lang="ru-RU" dirty="0"/>
                        <a:t>Грамоты </a:t>
                      </a:r>
                      <a:r>
                        <a:rPr lang="ru-RU" dirty="0" err="1"/>
                        <a:t>МОиН</a:t>
                      </a:r>
                      <a:r>
                        <a:rPr lang="ru-RU" dirty="0"/>
                        <a:t> – 5</a:t>
                      </a:r>
                    </a:p>
                    <a:p>
                      <a:r>
                        <a:rPr lang="ru-RU" dirty="0"/>
                        <a:t>Благодарственное письмо </a:t>
                      </a:r>
                      <a:r>
                        <a:rPr lang="ru-RU" dirty="0" err="1"/>
                        <a:t>МОиН</a:t>
                      </a:r>
                      <a:r>
                        <a:rPr lang="ru-RU" dirty="0"/>
                        <a:t> -1</a:t>
                      </a:r>
                    </a:p>
                    <a:p>
                      <a:r>
                        <a:rPr lang="ru-RU" dirty="0"/>
                        <a:t>Грамоты </a:t>
                      </a:r>
                      <a:r>
                        <a:rPr lang="ru-RU" dirty="0" err="1"/>
                        <a:t>Жалал</a:t>
                      </a:r>
                      <a:r>
                        <a:rPr lang="ru-RU" dirty="0"/>
                        <a:t> – </a:t>
                      </a:r>
                      <a:r>
                        <a:rPr lang="ru-RU" dirty="0" err="1"/>
                        <a:t>Абадской</a:t>
                      </a:r>
                      <a:r>
                        <a:rPr lang="ru-RU" dirty="0"/>
                        <a:t> областной администрации – 9</a:t>
                      </a:r>
                    </a:p>
                    <a:p>
                      <a:r>
                        <a:rPr lang="ru-RU" dirty="0"/>
                        <a:t>Благодарственные письма областной администрации – 2</a:t>
                      </a:r>
                    </a:p>
                    <a:p>
                      <a:r>
                        <a:rPr lang="ru-RU" dirty="0"/>
                        <a:t>Грамоты </a:t>
                      </a:r>
                      <a:r>
                        <a:rPr lang="ru-RU" dirty="0" err="1"/>
                        <a:t>Ноокенской</a:t>
                      </a:r>
                      <a:r>
                        <a:rPr lang="ru-RU" dirty="0"/>
                        <a:t> райадминистрации – 2</a:t>
                      </a:r>
                    </a:p>
                    <a:p>
                      <a:r>
                        <a:rPr lang="ru-RU" dirty="0"/>
                        <a:t>Благодарственное письмо райадминистрации – 1</a:t>
                      </a:r>
                    </a:p>
                    <a:p>
                      <a:r>
                        <a:rPr lang="ru-RU" dirty="0"/>
                        <a:t>Грамоты </a:t>
                      </a:r>
                      <a:r>
                        <a:rPr lang="ru-RU" dirty="0" err="1"/>
                        <a:t>райОО</a:t>
                      </a:r>
                      <a:r>
                        <a:rPr lang="ru-RU" dirty="0"/>
                        <a:t> – 8</a:t>
                      </a:r>
                    </a:p>
                    <a:p>
                      <a:r>
                        <a:rPr lang="ru-RU" dirty="0"/>
                        <a:t>Грамоты республиканской комиссии по выборам и </a:t>
                      </a:r>
                      <a:r>
                        <a:rPr lang="ru-RU" dirty="0" err="1"/>
                        <a:t>референду</a:t>
                      </a:r>
                      <a:r>
                        <a:rPr lang="ru-RU" dirty="0"/>
                        <a:t> -1</a:t>
                      </a:r>
                    </a:p>
                    <a:p>
                      <a:r>
                        <a:rPr lang="ru-RU" dirty="0"/>
                        <a:t>Грамоты мэрии </a:t>
                      </a:r>
                      <a:r>
                        <a:rPr lang="ru-RU" dirty="0" err="1"/>
                        <a:t>г.Кочкор</a:t>
                      </a:r>
                      <a:r>
                        <a:rPr lang="ru-RU" dirty="0"/>
                        <a:t> – </a:t>
                      </a:r>
                      <a:r>
                        <a:rPr lang="ru-RU" dirty="0" err="1"/>
                        <a:t>Ата</a:t>
                      </a:r>
                      <a:r>
                        <a:rPr lang="ru-RU" dirty="0"/>
                        <a:t> – 10</a:t>
                      </a:r>
                    </a:p>
                    <a:p>
                      <a:r>
                        <a:rPr lang="ru-RU" dirty="0"/>
                        <a:t>Дипломы мэрии </a:t>
                      </a:r>
                      <a:r>
                        <a:rPr lang="ru-RU" dirty="0" err="1"/>
                        <a:t>г.Кочкор</a:t>
                      </a:r>
                      <a:r>
                        <a:rPr lang="ru-RU" dirty="0"/>
                        <a:t> – </a:t>
                      </a:r>
                      <a:r>
                        <a:rPr lang="ru-RU" dirty="0" err="1"/>
                        <a:t>Ата</a:t>
                      </a:r>
                      <a:r>
                        <a:rPr lang="ru-RU" dirty="0"/>
                        <a:t> – 1</a:t>
                      </a:r>
                    </a:p>
                    <a:p>
                      <a:r>
                        <a:rPr lang="ru-RU" dirty="0"/>
                        <a:t>Благодарственное письмо мэрии </a:t>
                      </a:r>
                      <a:r>
                        <a:rPr lang="ru-RU" dirty="0" err="1"/>
                        <a:t>г.Кочкор</a:t>
                      </a:r>
                      <a:r>
                        <a:rPr lang="ru-RU" dirty="0"/>
                        <a:t> – </a:t>
                      </a:r>
                      <a:r>
                        <a:rPr lang="ru-RU" dirty="0" err="1"/>
                        <a:t>Ата</a:t>
                      </a:r>
                      <a:r>
                        <a:rPr lang="ru-RU" dirty="0"/>
                        <a:t> – 1</a:t>
                      </a:r>
                    </a:p>
                    <a:p>
                      <a:r>
                        <a:rPr lang="ru-RU" dirty="0"/>
                        <a:t>Грамоты </a:t>
                      </a:r>
                      <a:r>
                        <a:rPr lang="ru-RU" dirty="0" err="1"/>
                        <a:t>Ноокенского</a:t>
                      </a:r>
                      <a:r>
                        <a:rPr lang="ru-RU" dirty="0"/>
                        <a:t> РОВД – 1</a:t>
                      </a:r>
                    </a:p>
                    <a:p>
                      <a:r>
                        <a:rPr lang="ru-RU" dirty="0"/>
                        <a:t>Диплом </a:t>
                      </a:r>
                      <a:r>
                        <a:rPr lang="ru-RU" dirty="0" err="1"/>
                        <a:t>Ноовенского</a:t>
                      </a:r>
                      <a:r>
                        <a:rPr lang="ru-RU" dirty="0"/>
                        <a:t> РОВД - 1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039045"/>
                  </a:ext>
                </a:extLst>
              </a:tr>
              <a:tr h="4269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52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88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0FD0529-9435-4D40-8732-E7BFAA044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236337"/>
              </p:ext>
            </p:extLst>
          </p:nvPr>
        </p:nvGraphicFramePr>
        <p:xfrm>
          <a:off x="30480" y="1586894"/>
          <a:ext cx="7452360" cy="2491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1492">
                  <a:extLst>
                    <a:ext uri="{9D8B030D-6E8A-4147-A177-3AD203B41FA5}">
                      <a16:colId xmlns:a16="http://schemas.microsoft.com/office/drawing/2014/main" val="433169089"/>
                    </a:ext>
                  </a:extLst>
                </a:gridCol>
                <a:gridCol w="2548728">
                  <a:extLst>
                    <a:ext uri="{9D8B030D-6E8A-4147-A177-3AD203B41FA5}">
                      <a16:colId xmlns:a16="http://schemas.microsoft.com/office/drawing/2014/main" val="13487694"/>
                    </a:ext>
                  </a:extLst>
                </a:gridCol>
                <a:gridCol w="1484343">
                  <a:extLst>
                    <a:ext uri="{9D8B030D-6E8A-4147-A177-3AD203B41FA5}">
                      <a16:colId xmlns:a16="http://schemas.microsoft.com/office/drawing/2014/main" val="2071535656"/>
                    </a:ext>
                  </a:extLst>
                </a:gridCol>
                <a:gridCol w="1486828">
                  <a:extLst>
                    <a:ext uri="{9D8B030D-6E8A-4147-A177-3AD203B41FA5}">
                      <a16:colId xmlns:a16="http://schemas.microsoft.com/office/drawing/2014/main" val="2355782954"/>
                    </a:ext>
                  </a:extLst>
                </a:gridCol>
                <a:gridCol w="1490969">
                  <a:extLst>
                    <a:ext uri="{9D8B030D-6E8A-4147-A177-3AD203B41FA5}">
                      <a16:colId xmlns:a16="http://schemas.microsoft.com/office/drawing/2014/main" val="3896583958"/>
                    </a:ext>
                  </a:extLst>
                </a:gridCol>
              </a:tblGrid>
              <a:tr h="545863">
                <a:tc>
                  <a:txBody>
                    <a:bodyPr/>
                    <a:lstStyle/>
                    <a:p>
                      <a:pPr marL="152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п/н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предметов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1-4 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 marL="1714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5-9 классы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10-11 классы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extLst>
                  <a:ext uri="{0D108BD9-81ED-4DB2-BD59-A6C34878D82A}">
                    <a16:rowId xmlns:a16="http://schemas.microsoft.com/office/drawing/2014/main" val="1226127254"/>
                  </a:ext>
                </a:extLst>
              </a:tr>
              <a:tr h="417605">
                <a:tc>
                  <a:txBody>
                    <a:bodyPr/>
                    <a:lstStyle/>
                    <a:p>
                      <a:pPr marL="152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Информатика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26 ч.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extLst>
                  <a:ext uri="{0D108BD9-81ED-4DB2-BD59-A6C34878D82A}">
                    <a16:rowId xmlns:a16="http://schemas.microsoft.com/office/drawing/2014/main" val="3944956177"/>
                  </a:ext>
                </a:extLst>
              </a:tr>
              <a:tr h="336670">
                <a:tc>
                  <a:txBody>
                    <a:bodyPr/>
                    <a:lstStyle/>
                    <a:p>
                      <a:pPr marL="120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Музыка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 marL="139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14 ч.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extLst>
                  <a:ext uri="{0D108BD9-81ED-4DB2-BD59-A6C34878D82A}">
                    <a16:rowId xmlns:a16="http://schemas.microsoft.com/office/drawing/2014/main" val="200217272"/>
                  </a:ext>
                </a:extLst>
              </a:tr>
              <a:tr h="417605">
                <a:tc>
                  <a:txBody>
                    <a:bodyPr/>
                    <a:lstStyle/>
                    <a:p>
                      <a:pPr marL="63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з.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Технология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7 ч.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extLst>
                  <a:ext uri="{0D108BD9-81ED-4DB2-BD59-A6C34878D82A}">
                    <a16:rowId xmlns:a16="http://schemas.microsoft.com/office/drawing/2014/main" val="2832667984"/>
                  </a:ext>
                </a:extLst>
              </a:tr>
              <a:tr h="362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Физкультура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2ч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 marL="82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 ч.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extLst>
                  <a:ext uri="{0D108BD9-81ED-4DB2-BD59-A6C34878D82A}">
                    <a16:rowId xmlns:a16="http://schemas.microsoft.com/office/drawing/2014/main" val="2242380914"/>
                  </a:ext>
                </a:extLst>
              </a:tr>
              <a:tr h="362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ихт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4 ч.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055" marR="0" marT="19685" marB="0"/>
                </a:tc>
                <a:extLst>
                  <a:ext uri="{0D108BD9-81ED-4DB2-BD59-A6C34878D82A}">
                    <a16:rowId xmlns:a16="http://schemas.microsoft.com/office/drawing/2014/main" val="2337248480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AD72CD8-6ECC-4A57-8B85-942271ED7F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41683"/>
              </p:ext>
            </p:extLst>
          </p:nvPr>
        </p:nvGraphicFramePr>
        <p:xfrm>
          <a:off x="30480" y="4930570"/>
          <a:ext cx="7452360" cy="1253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407">
                  <a:extLst>
                    <a:ext uri="{9D8B030D-6E8A-4147-A177-3AD203B41FA5}">
                      <a16:colId xmlns:a16="http://schemas.microsoft.com/office/drawing/2014/main" val="3950281181"/>
                    </a:ext>
                  </a:extLst>
                </a:gridCol>
                <a:gridCol w="2555142">
                  <a:extLst>
                    <a:ext uri="{9D8B030D-6E8A-4147-A177-3AD203B41FA5}">
                      <a16:colId xmlns:a16="http://schemas.microsoft.com/office/drawing/2014/main" val="1409973539"/>
                    </a:ext>
                  </a:extLst>
                </a:gridCol>
                <a:gridCol w="1479119">
                  <a:extLst>
                    <a:ext uri="{9D8B030D-6E8A-4147-A177-3AD203B41FA5}">
                      <a16:colId xmlns:a16="http://schemas.microsoft.com/office/drawing/2014/main" val="1310704576"/>
                    </a:ext>
                  </a:extLst>
                </a:gridCol>
                <a:gridCol w="1488169">
                  <a:extLst>
                    <a:ext uri="{9D8B030D-6E8A-4147-A177-3AD203B41FA5}">
                      <a16:colId xmlns:a16="http://schemas.microsoft.com/office/drawing/2014/main" val="576838905"/>
                    </a:ext>
                  </a:extLst>
                </a:gridCol>
                <a:gridCol w="1486523">
                  <a:extLst>
                    <a:ext uri="{9D8B030D-6E8A-4147-A177-3AD203B41FA5}">
                      <a16:colId xmlns:a16="http://schemas.microsoft.com/office/drawing/2014/main" val="965651706"/>
                    </a:ext>
                  </a:extLst>
                </a:gridCol>
              </a:tblGrid>
              <a:tr h="297447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п/н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предметов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1-4 классы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5-9 классы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 marL="1587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10-11 классы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 anchor="b"/>
                </a:tc>
                <a:extLst>
                  <a:ext uri="{0D108BD9-81ED-4DB2-BD59-A6C34878D82A}">
                    <a16:rowId xmlns:a16="http://schemas.microsoft.com/office/drawing/2014/main" val="3601273452"/>
                  </a:ext>
                </a:extLst>
              </a:tr>
              <a:tr h="304434">
                <a:tc>
                  <a:txBody>
                    <a:bodyPr/>
                    <a:lstStyle/>
                    <a:p>
                      <a:pPr marL="215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Информатика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26 ч.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extLst>
                  <a:ext uri="{0D108BD9-81ED-4DB2-BD59-A6C34878D82A}">
                    <a16:rowId xmlns:a16="http://schemas.microsoft.com/office/drawing/2014/main" val="117586969"/>
                  </a:ext>
                </a:extLst>
              </a:tr>
              <a:tr h="344958">
                <a:tc>
                  <a:txBody>
                    <a:bodyPr/>
                    <a:lstStyle/>
                    <a:p>
                      <a:pPr marL="88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Технология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11 ч.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extLst>
                  <a:ext uri="{0D108BD9-81ED-4DB2-BD59-A6C34878D82A}">
                    <a16:rowId xmlns:a16="http://schemas.microsoft.com/office/drawing/2014/main" val="408976357"/>
                  </a:ext>
                </a:extLst>
              </a:tr>
              <a:tr h="306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4.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Физкультура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10 ч.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880" marR="0" marT="1270" marB="0"/>
                </a:tc>
                <a:extLst>
                  <a:ext uri="{0D108BD9-81ED-4DB2-BD59-A6C34878D82A}">
                    <a16:rowId xmlns:a16="http://schemas.microsoft.com/office/drawing/2014/main" val="147415501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2FD99C22-523A-4BE1-96CD-F6DDA48DD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5156" y="4795566"/>
            <a:ext cx="301236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</a:rPr>
              <a:t>По предметам:</a:t>
            </a:r>
          </a:p>
          <a:p>
            <a:r>
              <a:rPr lang="ru-RU" sz="2200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</a:rPr>
              <a:t>                5-9кл</a:t>
            </a:r>
          </a:p>
          <a:p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</a:rPr>
              <a:t>Информатика – 26 часов</a:t>
            </a:r>
          </a:p>
          <a:p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</a:rPr>
              <a:t>Технология – 7 часов </a:t>
            </a:r>
          </a:p>
          <a:p>
            <a:r>
              <a:rPr lang="ru-RU" sz="1800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</a:rPr>
              <a:t>Физкультура – 10 часов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9D30F-6993-4173-9854-4C8B62DD3C1A}"/>
              </a:ext>
            </a:extLst>
          </p:cNvPr>
          <p:cNvSpPr txBox="1"/>
          <p:nvPr/>
        </p:nvSpPr>
        <p:spPr>
          <a:xfrm>
            <a:off x="7152640" y="94674"/>
            <a:ext cx="43103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На начало 01.09.2022-2023 учебного года в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вакант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было </a:t>
            </a:r>
          </a:p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выведено всего – 63 часа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3AFE79-4097-460F-A73C-76659B8C2348}"/>
              </a:ext>
            </a:extLst>
          </p:cNvPr>
          <p:cNvSpPr txBox="1"/>
          <p:nvPr/>
        </p:nvSpPr>
        <p:spPr>
          <a:xfrm>
            <a:off x="406400" y="464005"/>
            <a:ext cx="2600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1 -4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кл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– 2 часа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5-9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кл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– 61 час</a:t>
            </a:r>
          </a:p>
          <a:p>
            <a:endParaRPr lang="ru-R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A7C05B-DDBB-40D6-9FD1-73D5277564A7}"/>
              </a:ext>
            </a:extLst>
          </p:cNvPr>
          <p:cNvSpPr txBox="1"/>
          <p:nvPr/>
        </p:nvSpPr>
        <p:spPr>
          <a:xfrm>
            <a:off x="2872740" y="4489018"/>
            <a:ext cx="2440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5-9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кл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– 47 часов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4487AB-5AA1-4E9A-8C37-339E0D9476FD}"/>
              </a:ext>
            </a:extLst>
          </p:cNvPr>
          <p:cNvSpPr txBox="1"/>
          <p:nvPr/>
        </p:nvSpPr>
        <p:spPr>
          <a:xfrm>
            <a:off x="741680" y="4450368"/>
            <a:ext cx="1800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03.04.2023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EA3479-1EFE-45B9-9DE6-2AEB6F7DDE4A}"/>
              </a:ext>
            </a:extLst>
          </p:cNvPr>
          <p:cNvSpPr txBox="1"/>
          <p:nvPr/>
        </p:nvSpPr>
        <p:spPr>
          <a:xfrm>
            <a:off x="6096000" y="4161129"/>
            <a:ext cx="7696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</a:rPr>
              <a:t>Н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а 3 апреля в </a:t>
            </a:r>
            <a:r>
              <a:rPr kumimoji="0" 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вакант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было выведено 47  часов.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91688D-C167-4FDC-A948-E2880F37E2DC}"/>
              </a:ext>
            </a:extLst>
          </p:cNvPr>
          <p:cNvSpPr txBox="1"/>
          <p:nvPr/>
        </p:nvSpPr>
        <p:spPr>
          <a:xfrm>
            <a:off x="7614920" y="1364437"/>
            <a:ext cx="7696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</a:rPr>
              <a:t>По предметам:</a:t>
            </a:r>
          </a:p>
          <a:p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</a:rPr>
              <a:t>Начальные классы: </a:t>
            </a:r>
          </a:p>
          <a:p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</a:rPr>
              <a:t>Физкультура – 2 часа</a:t>
            </a:r>
          </a:p>
          <a:p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</a:rPr>
              <a:t>                  5-9кл</a:t>
            </a:r>
          </a:p>
          <a:p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</a:rPr>
              <a:t>Информатика – 26 часов</a:t>
            </a:r>
          </a:p>
          <a:p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</a:rPr>
              <a:t>Музыка – 14 часов</a:t>
            </a:r>
          </a:p>
          <a:p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</a:rPr>
              <a:t>Технология – 7 часов </a:t>
            </a:r>
          </a:p>
          <a:p>
            <a:r>
              <a:rPr lang="ru-RU" sz="2000" b="1" dirty="0">
                <a:solidFill>
                  <a:srgbClr val="4472C4">
                    <a:lumMod val="75000"/>
                  </a:srgbClr>
                </a:solidFill>
                <a:latin typeface="Palatino Linotype" panose="02040502050505030304" pitchFamily="18" charset="0"/>
              </a:rPr>
              <a:t>Физкультура – 10 часов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4815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55ABF-E0C1-43A8-9109-4A95C5AB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60" y="619125"/>
            <a:ext cx="10515600" cy="7794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Повышение качества знаний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076C3-945E-411A-AB2A-AF34E07734C2}"/>
              </a:ext>
            </a:extLst>
          </p:cNvPr>
          <p:cNvSpPr txBox="1"/>
          <p:nvPr/>
        </p:nvSpPr>
        <p:spPr>
          <a:xfrm>
            <a:off x="467360" y="1585575"/>
            <a:ext cx="850392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b="1" dirty="0"/>
              <a:t>Разделы:</a:t>
            </a:r>
          </a:p>
          <a:p>
            <a:endParaRPr lang="ru-RU" sz="1900" b="1" dirty="0"/>
          </a:p>
          <a:p>
            <a:r>
              <a:rPr lang="ru-RU" sz="1900" b="1" dirty="0"/>
              <a:t>•   Деятельность педсоветов </a:t>
            </a:r>
          </a:p>
          <a:p>
            <a:r>
              <a:rPr lang="ru-RU" sz="1900" b="1" dirty="0"/>
              <a:t>•   Работа с педагогическими кадрами, повышение их квалификации </a:t>
            </a:r>
          </a:p>
          <a:p>
            <a:r>
              <a:rPr lang="ru-RU" sz="1900" b="1" dirty="0"/>
              <a:t>•   Система внутришкольного контроля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6B8A591C-538A-4EAA-8D0C-3B925EDF5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113551"/>
              </p:ext>
            </p:extLst>
          </p:nvPr>
        </p:nvGraphicFramePr>
        <p:xfrm>
          <a:off x="391160" y="3718561"/>
          <a:ext cx="6096000" cy="26314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38500" dist="50800" dir="5400000" sy="-100000" algn="bl" rotWithShape="0"/>
                </a:effectLst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083562675"/>
                    </a:ext>
                  </a:extLst>
                </a:gridCol>
              </a:tblGrid>
              <a:tr h="2631440">
                <a:tc>
                  <a:txBody>
                    <a:bodyPr/>
                    <a:lstStyle/>
                    <a:p>
                      <a:r>
                        <a:rPr lang="ru-RU" dirty="0"/>
                        <a:t>Раздел «Деятельность педагогического коллектива, направленная на улучшение качества образования»:</a:t>
                      </a:r>
                    </a:p>
                    <a:p>
                      <a:r>
                        <a:rPr lang="ru-RU" dirty="0"/>
                        <a:t>-работа по преемственности;</a:t>
                      </a:r>
                    </a:p>
                    <a:p>
                      <a:r>
                        <a:rPr lang="ru-RU" dirty="0"/>
                        <a:t>-работа научного общества учащихся «Поиск»;</a:t>
                      </a:r>
                    </a:p>
                    <a:p>
                      <a:r>
                        <a:rPr lang="ru-RU" dirty="0"/>
                        <a:t>-работа с одаренными детьми;</a:t>
                      </a:r>
                    </a:p>
                    <a:p>
                      <a:r>
                        <a:rPr lang="ru-RU" dirty="0"/>
                        <a:t>-работа с кандидатами на документ особого образца;</a:t>
                      </a:r>
                    </a:p>
                    <a:p>
                      <a:r>
                        <a:rPr lang="ru-RU" dirty="0"/>
                        <a:t>-работа со слабоуспевающими учащимися и с резервом отличников и хорошистов;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62201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2F77DF-5AE2-4E55-8839-7FDC4A184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049" y="0"/>
            <a:ext cx="4167690" cy="3261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79BC3F-F163-42DB-8304-AC3AD46B5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471" y="3328565"/>
            <a:ext cx="4728845" cy="3401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71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CDEEF-9C9A-47F9-86BE-719335A44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375285"/>
            <a:ext cx="10515600" cy="7794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Вариативность учебных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</a:rPr>
              <a:t> планов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6726A8-BB47-4B2B-BDAE-941FDD426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591" y="941388"/>
            <a:ext cx="3911991" cy="3455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F75967-FC35-4BF9-8D3B-CFAAC5B3C3C3}"/>
              </a:ext>
            </a:extLst>
          </p:cNvPr>
          <p:cNvSpPr txBox="1"/>
          <p:nvPr/>
        </p:nvSpPr>
        <p:spPr>
          <a:xfrm>
            <a:off x="240946" y="1676460"/>
            <a:ext cx="766826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В этом учебном году: </a:t>
            </a:r>
          </a:p>
          <a:p>
            <a:r>
              <a:rPr lang="ru-RU" b="1" dirty="0"/>
              <a:t>•   1-4 </a:t>
            </a:r>
            <a:r>
              <a:rPr lang="ru-RU" b="1" dirty="0" err="1"/>
              <a:t>кл</a:t>
            </a:r>
            <a:r>
              <a:rPr lang="ru-RU" b="1" dirty="0"/>
              <a:t>.  –учебный план для общеобразовательных классов. </a:t>
            </a:r>
          </a:p>
          <a:p>
            <a:r>
              <a:rPr lang="ru-RU" b="1" dirty="0"/>
              <a:t>•   5-11 </a:t>
            </a:r>
            <a:r>
              <a:rPr lang="ru-RU" b="1" dirty="0" err="1"/>
              <a:t>кл</a:t>
            </a:r>
            <a:r>
              <a:rPr lang="ru-RU" b="1" dirty="0"/>
              <a:t>. –учебный план для гимназических классов (дополнительно гимназический компонент –английский язык, русский язык с 5 по 11 класс в классах с углубленным изучением английского, русского языков; </a:t>
            </a:r>
          </a:p>
          <a:p>
            <a:r>
              <a:rPr lang="ru-RU" b="1" dirty="0"/>
              <a:t>•   русский язык –во всех классах с 5 по 11; </a:t>
            </a:r>
          </a:p>
          <a:p>
            <a:r>
              <a:rPr lang="ru-RU" b="1" dirty="0"/>
              <a:t>•   математика –   в 5, 7, 8, 9, 10, 11 классах; </a:t>
            </a:r>
          </a:p>
          <a:p>
            <a:r>
              <a:rPr lang="ru-RU" b="1" dirty="0"/>
              <a:t>•   История религии –в 8, 9, классах; </a:t>
            </a:r>
          </a:p>
          <a:p>
            <a:r>
              <a:rPr lang="ru-RU" b="1" dirty="0"/>
              <a:t>•   английский язык как второй –в 5-11 классах; </a:t>
            </a:r>
          </a:p>
          <a:p>
            <a:r>
              <a:rPr lang="ru-RU" b="1" dirty="0"/>
              <a:t>•   </a:t>
            </a:r>
            <a:r>
              <a:rPr lang="ru-RU" b="1" dirty="0" err="1"/>
              <a:t>адабият</a:t>
            </a:r>
            <a:r>
              <a:rPr lang="ru-RU" b="1" dirty="0"/>
              <a:t> – во всех классах; </a:t>
            </a:r>
          </a:p>
          <a:p>
            <a:r>
              <a:rPr lang="ru-RU" b="1" dirty="0"/>
              <a:t>•   в 10-11 классах –</a:t>
            </a:r>
            <a:r>
              <a:rPr lang="ru-RU" b="1" dirty="0" err="1"/>
              <a:t>микрогруппы</a:t>
            </a:r>
            <a:r>
              <a:rPr lang="ru-RU" b="1" dirty="0"/>
              <a:t> по выбору учащихся: химия, биология, история, английский язык, физика.</a:t>
            </a:r>
          </a:p>
          <a:p>
            <a:r>
              <a:rPr lang="ru-RU" b="1" dirty="0"/>
              <a:t> •   обучение на дому 3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1855842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1078</Words>
  <Application>Microsoft Office PowerPoint</Application>
  <PresentationFormat>Широкоэкранный</PresentationFormat>
  <Paragraphs>185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inpin heiti</vt:lpstr>
      <vt:lpstr>Palatino Linotype</vt:lpstr>
      <vt:lpstr>Wingdings</vt:lpstr>
      <vt:lpstr>Office Theme</vt:lpstr>
      <vt:lpstr>СРЕДНЯЯ ОБЩЕОБРАЗОВА-ТЕЛЬНАЯ ШКОЛА- ГИМНАЗИЯ  №28 им.  Ч. Айтматова</vt:lpstr>
      <vt:lpstr>МИССИЯ ШКОЛЫ</vt:lpstr>
      <vt:lpstr>Основные задачи на  2022-2023 учебный год:</vt:lpstr>
      <vt:lpstr>Программа развития  школы на 2022-2027гг.</vt:lpstr>
      <vt:lpstr>Сведения о наполняемости классов учащимися за последние 3 года</vt:lpstr>
      <vt:lpstr>Педагогические  кадры</vt:lpstr>
      <vt:lpstr>Презентация PowerPoint</vt:lpstr>
      <vt:lpstr>Повышение качества знаний</vt:lpstr>
      <vt:lpstr>Вариативность учебных  планов</vt:lpstr>
      <vt:lpstr>Slide title</vt:lpstr>
      <vt:lpstr>Slide title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User</cp:lastModifiedBy>
  <cp:revision>5</cp:revision>
  <dcterms:created xsi:type="dcterms:W3CDTF">2023-02-12T09:11:31Z</dcterms:created>
  <dcterms:modified xsi:type="dcterms:W3CDTF">2023-04-14T07:17:09Z</dcterms:modified>
</cp:coreProperties>
</file>